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1"/>
    <p:sldMasterId id="2147483900" r:id="rId2"/>
    <p:sldMasterId id="2147483923" r:id="rId3"/>
    <p:sldMasterId id="2147483950" r:id="rId4"/>
  </p:sldMasterIdLst>
  <p:notesMasterIdLst>
    <p:notesMasterId r:id="rId31"/>
  </p:notesMasterIdLst>
  <p:sldIdLst>
    <p:sldId id="256" r:id="rId5"/>
    <p:sldId id="487" r:id="rId6"/>
    <p:sldId id="393" r:id="rId7"/>
    <p:sldId id="455" r:id="rId8"/>
    <p:sldId id="466" r:id="rId9"/>
    <p:sldId id="457" r:id="rId10"/>
    <p:sldId id="467" r:id="rId11"/>
    <p:sldId id="465" r:id="rId12"/>
    <p:sldId id="471" r:id="rId13"/>
    <p:sldId id="464" r:id="rId14"/>
    <p:sldId id="490" r:id="rId15"/>
    <p:sldId id="468" r:id="rId16"/>
    <p:sldId id="469" r:id="rId17"/>
    <p:sldId id="463" r:id="rId18"/>
    <p:sldId id="462" r:id="rId19"/>
    <p:sldId id="456" r:id="rId20"/>
    <p:sldId id="473" r:id="rId21"/>
    <p:sldId id="472" r:id="rId22"/>
    <p:sldId id="477" r:id="rId23"/>
    <p:sldId id="470" r:id="rId24"/>
    <p:sldId id="461" r:id="rId25"/>
    <p:sldId id="486" r:id="rId26"/>
    <p:sldId id="474" r:id="rId27"/>
    <p:sldId id="478" r:id="rId28"/>
    <p:sldId id="476" r:id="rId29"/>
    <p:sldId id="489" r:id="rId30"/>
  </p:sldIdLst>
  <p:sldSz cx="9144000" cy="6858000" type="screen4x3"/>
  <p:notesSz cx="6858000" cy="9144000"/>
  <p:custDataLst>
    <p:tags r:id="rId32"/>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7DBB"/>
    <a:srgbClr val="153357"/>
    <a:srgbClr val="F47024"/>
    <a:srgbClr val="FF69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661" autoAdjust="0"/>
    <p:restoredTop sz="79253" autoAdjust="0"/>
  </p:normalViewPr>
  <p:slideViewPr>
    <p:cSldViewPr>
      <p:cViewPr varScale="1">
        <p:scale>
          <a:sx n="59" d="100"/>
          <a:sy n="59" d="100"/>
        </p:scale>
        <p:origin x="1260" y="66"/>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EDF09E0-F12C-42DB-870F-515A01DE36F0}" type="datetimeFigureOut">
              <a:rPr lang="en-US"/>
              <a:pPr>
                <a:defRPr/>
              </a:pPr>
              <a:t>9/13/2016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D8FAA82-89EF-4634-A654-096C450D0495}" type="slidenum">
              <a:rPr lang="en-US"/>
              <a:pPr>
                <a:defRPr/>
              </a:pPr>
              <a:t>‹#›</a:t>
            </a:fld>
            <a:endParaRPr lang="en-US" dirty="0"/>
          </a:p>
        </p:txBody>
      </p:sp>
    </p:spTree>
    <p:extLst>
      <p:ext uri="{BB962C8B-B14F-4D97-AF65-F5344CB8AC3E}">
        <p14:creationId xmlns:p14="http://schemas.microsoft.com/office/powerpoint/2010/main" val="33920387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a:lstStyle/>
          <a:p>
            <a:pPr eaLnBrk="1" hangingPunct="1"/>
            <a:r>
              <a:rPr lang="en-US" b="1" dirty="0" smtClean="0">
                <a:cs typeface="Arial" charset="0"/>
              </a:rPr>
              <a:t>Planning </a:t>
            </a:r>
            <a:r>
              <a:rPr lang="en-US" dirty="0" smtClean="0">
                <a:cs typeface="Arial" charset="0"/>
              </a:rPr>
              <a:t>involves defining the organization’s goals, establishing strategies for achieving those goals, and developing plans to integrate</a:t>
            </a:r>
            <a:r>
              <a:rPr lang="en-US" baseline="0" dirty="0" smtClean="0">
                <a:cs typeface="Arial" charset="0"/>
              </a:rPr>
              <a:t> </a:t>
            </a:r>
            <a:r>
              <a:rPr lang="en-US" dirty="0" smtClean="0">
                <a:cs typeface="Arial" charset="0"/>
              </a:rPr>
              <a:t>and coordinate work activities. It’s concerned with both ends (what) and means (how). </a:t>
            </a:r>
          </a:p>
          <a:p>
            <a:pPr eaLnBrk="1" hangingPunct="1"/>
            <a:endParaRPr lang="en-US" dirty="0" smtClean="0">
              <a:cs typeface="Arial" charset="0"/>
            </a:endParaRPr>
          </a:p>
          <a:p>
            <a:pPr eaLnBrk="1" hangingPunct="1"/>
            <a:r>
              <a:rPr lang="en-US" dirty="0" smtClean="0">
                <a:cs typeface="Arial" charset="0"/>
              </a:rPr>
              <a:t>When we use the term </a:t>
            </a:r>
            <a:r>
              <a:rPr lang="en-US" i="1" dirty="0" smtClean="0">
                <a:cs typeface="Arial" charset="0"/>
              </a:rPr>
              <a:t>planning</a:t>
            </a:r>
            <a:r>
              <a:rPr lang="en-US" dirty="0" smtClean="0">
                <a:cs typeface="Arial" charset="0"/>
              </a:rPr>
              <a:t>, we mean </a:t>
            </a:r>
            <a:r>
              <a:rPr lang="en-US" i="1" dirty="0" smtClean="0">
                <a:cs typeface="Arial" charset="0"/>
              </a:rPr>
              <a:t>formal </a:t>
            </a:r>
            <a:r>
              <a:rPr lang="en-US" dirty="0" smtClean="0">
                <a:cs typeface="Arial" charset="0"/>
              </a:rPr>
              <a:t>planning. In formal planning, specific goals covering a specific time period are defined. These goals are written and shared with organizational members to reduce ambiguity and create a common understanding about what needs to be done. Finally, specific plans exist for achieving these goals.</a:t>
            </a:r>
          </a:p>
        </p:txBody>
      </p:sp>
      <p:sp>
        <p:nvSpPr>
          <p:cNvPr id="4" name="Slide Number Placeholder 3"/>
          <p:cNvSpPr>
            <a:spLocks noGrp="1"/>
          </p:cNvSpPr>
          <p:nvPr>
            <p:ph type="sldNum" sz="quarter" idx="5"/>
          </p:nvPr>
        </p:nvSpPr>
        <p:spPr/>
        <p:txBody>
          <a:bodyPr/>
          <a:lstStyle/>
          <a:p>
            <a:pPr>
              <a:defRPr/>
            </a:pPr>
            <a:fld id="{AC824D42-BECC-471B-B672-8970A2B28DDD}" type="slidenum">
              <a:rPr lang="en-US" smtClean="0"/>
              <a:pPr>
                <a:defRPr/>
              </a:pPr>
              <a:t>3</a:t>
            </a:fld>
            <a:endParaRPr lang="en-US" dirty="0"/>
          </a:p>
        </p:txBody>
      </p:sp>
    </p:spTree>
    <p:extLst>
      <p:ext uri="{BB962C8B-B14F-4D97-AF65-F5344CB8AC3E}">
        <p14:creationId xmlns:p14="http://schemas.microsoft.com/office/powerpoint/2010/main" val="3434130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a:lstStyle/>
          <a:p>
            <a:pPr eaLnBrk="1" hangingPunct="1"/>
            <a:r>
              <a:rPr lang="en-US" dirty="0" smtClean="0">
                <a:cs typeface="Arial" charset="0"/>
              </a:rPr>
              <a:t>Some plans that managers develop are ongoing while others are used only once. A </a:t>
            </a:r>
            <a:r>
              <a:rPr lang="en-US" b="1" dirty="0" smtClean="0">
                <a:cs typeface="Arial" charset="0"/>
              </a:rPr>
              <a:t>single-use plan </a:t>
            </a:r>
            <a:r>
              <a:rPr lang="en-US" dirty="0" smtClean="0">
                <a:cs typeface="Arial" charset="0"/>
              </a:rPr>
              <a:t>is a one-time plan specifically designed to meet the needs of a unique situation.</a:t>
            </a:r>
          </a:p>
          <a:p>
            <a:pPr eaLnBrk="1" hangingPunct="1"/>
            <a:endParaRPr lang="en-US" dirty="0" smtClean="0">
              <a:cs typeface="Arial" charset="0"/>
            </a:endParaRPr>
          </a:p>
          <a:p>
            <a:pPr eaLnBrk="1" hangingPunct="1"/>
            <a:r>
              <a:rPr lang="en-US" dirty="0" smtClean="0">
                <a:cs typeface="Arial" charset="0"/>
              </a:rPr>
              <a:t>In contrast, </a:t>
            </a:r>
            <a:r>
              <a:rPr lang="en-US" b="1" dirty="0" smtClean="0">
                <a:cs typeface="Arial" charset="0"/>
              </a:rPr>
              <a:t>standing plans </a:t>
            </a:r>
            <a:r>
              <a:rPr lang="en-US" dirty="0" smtClean="0">
                <a:cs typeface="Arial" charset="0"/>
              </a:rPr>
              <a:t>are ongoing plans that provide guidance for activities performed repeatedly. Standing plans include policies, rules, and procedures.</a:t>
            </a:r>
          </a:p>
        </p:txBody>
      </p:sp>
      <p:sp>
        <p:nvSpPr>
          <p:cNvPr id="4" name="Slide Number Placeholder 3"/>
          <p:cNvSpPr>
            <a:spLocks noGrp="1"/>
          </p:cNvSpPr>
          <p:nvPr>
            <p:ph type="sldNum" sz="quarter" idx="5"/>
          </p:nvPr>
        </p:nvSpPr>
        <p:spPr/>
        <p:txBody>
          <a:bodyPr/>
          <a:lstStyle/>
          <a:p>
            <a:pPr>
              <a:defRPr/>
            </a:pPr>
            <a:fld id="{F929F9B0-507D-4743-8549-DAD84D9154B4}" type="slidenum">
              <a:rPr lang="en-US" smtClean="0"/>
              <a:pPr>
                <a:defRPr/>
              </a:pPr>
              <a:t>12</a:t>
            </a:fld>
            <a:endParaRPr lang="en-US" dirty="0"/>
          </a:p>
        </p:txBody>
      </p:sp>
    </p:spTree>
    <p:extLst>
      <p:ext uri="{BB962C8B-B14F-4D97-AF65-F5344CB8AC3E}">
        <p14:creationId xmlns:p14="http://schemas.microsoft.com/office/powerpoint/2010/main" val="1331861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a:lstStyle/>
          <a:p>
            <a:pPr eaLnBrk="1" hangingPunct="1"/>
            <a:r>
              <a:rPr lang="en-US" dirty="0" smtClean="0">
                <a:cs typeface="Arial" charset="0"/>
              </a:rPr>
              <a:t>As Exhibit 8-1 shows, these types of plans aren’t independent. That is, strategic plans are usually long-term, directional, and single use, whereas operational plans are usually short-term, specific, and standing.</a:t>
            </a:r>
          </a:p>
        </p:txBody>
      </p:sp>
      <p:sp>
        <p:nvSpPr>
          <p:cNvPr id="4" name="Slide Number Placeholder 3"/>
          <p:cNvSpPr>
            <a:spLocks noGrp="1"/>
          </p:cNvSpPr>
          <p:nvPr>
            <p:ph type="sldNum" sz="quarter" idx="5"/>
          </p:nvPr>
        </p:nvSpPr>
        <p:spPr/>
        <p:txBody>
          <a:bodyPr/>
          <a:lstStyle/>
          <a:p>
            <a:pPr>
              <a:defRPr/>
            </a:pPr>
            <a:fld id="{80757948-1CB3-4AAD-8F44-16445917877E}" type="slidenum">
              <a:rPr lang="en-US" smtClean="0"/>
              <a:pPr>
                <a:defRPr/>
              </a:pPr>
              <a:t>13</a:t>
            </a:fld>
            <a:endParaRPr lang="en-US" dirty="0"/>
          </a:p>
        </p:txBody>
      </p:sp>
    </p:spTree>
    <p:extLst>
      <p:ext uri="{BB962C8B-B14F-4D97-AF65-F5344CB8AC3E}">
        <p14:creationId xmlns:p14="http://schemas.microsoft.com/office/powerpoint/2010/main" val="888709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a:lstStyle/>
          <a:p>
            <a:pPr eaLnBrk="1" hangingPunct="1"/>
            <a:r>
              <a:rPr lang="en-US" dirty="0" smtClean="0">
                <a:cs typeface="Arial" charset="0"/>
              </a:rPr>
              <a:t>In </a:t>
            </a:r>
            <a:r>
              <a:rPr lang="en-US" b="1" dirty="0" smtClean="0">
                <a:cs typeface="Arial" charset="0"/>
              </a:rPr>
              <a:t>traditional goal-setting</a:t>
            </a:r>
            <a:r>
              <a:rPr lang="en-US" dirty="0" smtClean="0">
                <a:cs typeface="Arial" charset="0"/>
              </a:rPr>
              <a:t>, goals set by top managers flow down through the organization and become subgoals for each organizational area. This traditional perspective assumes that top managers know what’s best because they see the “big picture.” And the goals passed down to each succeeding level guide individual employees as they work to achieve those assigned goals.</a:t>
            </a:r>
          </a:p>
          <a:p>
            <a:pPr eaLnBrk="1" hangingPunct="1"/>
            <a:endParaRPr lang="en-US" dirty="0" smtClean="0">
              <a:cs typeface="Arial" charset="0"/>
            </a:endParaRPr>
          </a:p>
          <a:p>
            <a:pPr eaLnBrk="1" hangingPunct="1"/>
            <a:r>
              <a:rPr lang="en-US" dirty="0" smtClean="0">
                <a:cs typeface="Arial" charset="0"/>
              </a:rPr>
              <a:t>When the hierarchy of organizational goals </a:t>
            </a:r>
            <a:r>
              <a:rPr lang="en-US" i="1" dirty="0" smtClean="0">
                <a:cs typeface="Arial" charset="0"/>
              </a:rPr>
              <a:t>is </a:t>
            </a:r>
            <a:r>
              <a:rPr lang="en-US" dirty="0" smtClean="0">
                <a:cs typeface="Arial" charset="0"/>
              </a:rPr>
              <a:t>clearly defined it forms an integrated network of goals, or a </a:t>
            </a:r>
            <a:r>
              <a:rPr lang="en-US" b="1" dirty="0" smtClean="0">
                <a:cs typeface="Arial" charset="0"/>
              </a:rPr>
              <a:t>means-ends chain</a:t>
            </a:r>
            <a:r>
              <a:rPr lang="en-US" dirty="0" smtClean="0">
                <a:cs typeface="Arial" charset="0"/>
              </a:rPr>
              <a:t>.</a:t>
            </a:r>
          </a:p>
          <a:p>
            <a:pPr eaLnBrk="1" hangingPunct="1"/>
            <a:r>
              <a:rPr lang="en-US" dirty="0" smtClean="0">
                <a:cs typeface="Arial" charset="0"/>
              </a:rPr>
              <a:t>Higher-level goals (or ends) are linked to lower-level goals, which serve as the means for their accomplishment. In other words, the goals achieved at lower levels become the means to reach the goals (ends) at the next level. And the accomplishment of goals at that</a:t>
            </a:r>
            <a:r>
              <a:rPr lang="en-US" baseline="0" dirty="0" smtClean="0">
                <a:cs typeface="Arial" charset="0"/>
              </a:rPr>
              <a:t> </a:t>
            </a:r>
            <a:r>
              <a:rPr lang="en-US" dirty="0" smtClean="0">
                <a:cs typeface="Arial" charset="0"/>
              </a:rPr>
              <a:t>level becomes the means to achieve the goals (ends) at the next level and on up through the different organizational levels. That’s how traditional goal-setting is supposed to work.</a:t>
            </a:r>
          </a:p>
        </p:txBody>
      </p:sp>
      <p:sp>
        <p:nvSpPr>
          <p:cNvPr id="4" name="Slide Number Placeholder 3"/>
          <p:cNvSpPr>
            <a:spLocks noGrp="1"/>
          </p:cNvSpPr>
          <p:nvPr>
            <p:ph type="sldNum" sz="quarter" idx="5"/>
          </p:nvPr>
        </p:nvSpPr>
        <p:spPr/>
        <p:txBody>
          <a:bodyPr/>
          <a:lstStyle/>
          <a:p>
            <a:pPr>
              <a:defRPr/>
            </a:pPr>
            <a:fld id="{9804DA6B-6D50-4E20-9BE7-393FD1FCFEB0}" type="slidenum">
              <a:rPr lang="en-US" smtClean="0"/>
              <a:pPr>
                <a:defRPr/>
              </a:pPr>
              <a:t>14</a:t>
            </a:fld>
            <a:endParaRPr lang="en-US" dirty="0"/>
          </a:p>
        </p:txBody>
      </p:sp>
    </p:spTree>
    <p:extLst>
      <p:ext uri="{BB962C8B-B14F-4D97-AF65-F5344CB8AC3E}">
        <p14:creationId xmlns:p14="http://schemas.microsoft.com/office/powerpoint/2010/main" val="3520332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a:lstStyle/>
          <a:p>
            <a:pPr eaLnBrk="1" hangingPunct="1"/>
            <a:r>
              <a:rPr lang="en-US" dirty="0" smtClean="0">
                <a:cs typeface="Arial" charset="0"/>
              </a:rPr>
              <a:t>A problem with traditional goal-setting is that when top managers define the organization’s goals in broad terms—such as achieving “sufficient” profits or increasing “market leadership”—these ambiguous goals have to be made more specific as they flow down through the organization. Managers at each level define the goals and apply their own interpretations and biases as they make them more specific. However, what often happens is that clarity is lost as the goals make their way down from the top of the organization to lower levels. Exhibit 8-2 illustrates what can happen.</a:t>
            </a:r>
          </a:p>
        </p:txBody>
      </p:sp>
      <p:sp>
        <p:nvSpPr>
          <p:cNvPr id="4" name="Slide Number Placeholder 3"/>
          <p:cNvSpPr>
            <a:spLocks noGrp="1"/>
          </p:cNvSpPr>
          <p:nvPr>
            <p:ph type="sldNum" sz="quarter" idx="5"/>
          </p:nvPr>
        </p:nvSpPr>
        <p:spPr/>
        <p:txBody>
          <a:bodyPr/>
          <a:lstStyle/>
          <a:p>
            <a:pPr>
              <a:defRPr/>
            </a:pPr>
            <a:fld id="{5470CA30-E6F5-4CDA-9FC7-5AB81BC96C68}" type="slidenum">
              <a:rPr lang="en-US" smtClean="0"/>
              <a:pPr>
                <a:defRPr/>
              </a:pPr>
              <a:t>15</a:t>
            </a:fld>
            <a:endParaRPr lang="en-US" dirty="0"/>
          </a:p>
        </p:txBody>
      </p:sp>
    </p:spTree>
    <p:extLst>
      <p:ext uri="{BB962C8B-B14F-4D97-AF65-F5344CB8AC3E}">
        <p14:creationId xmlns:p14="http://schemas.microsoft.com/office/powerpoint/2010/main" val="15328426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a:lstStyle/>
          <a:p>
            <a:pPr eaLnBrk="1" hangingPunct="1"/>
            <a:r>
              <a:rPr lang="en-US" dirty="0" smtClean="0">
                <a:cs typeface="Arial" charset="0"/>
              </a:rPr>
              <a:t>Instead of using traditional goal-setting, many organizations use </a:t>
            </a:r>
            <a:r>
              <a:rPr lang="en-US" b="1" dirty="0" smtClean="0">
                <a:cs typeface="Arial" charset="0"/>
              </a:rPr>
              <a:t>management by objectives (MBO)</a:t>
            </a:r>
            <a:r>
              <a:rPr lang="en-US" dirty="0" smtClean="0">
                <a:cs typeface="Arial" charset="0"/>
              </a:rPr>
              <a:t>, a process of setting mutually agreed-upon goals and using those goals to evaluate employee performance. MBO programs have four elements: goal specificity, participative decision-making, an explicit time period, and performance feedback.</a:t>
            </a:r>
          </a:p>
          <a:p>
            <a:pPr eaLnBrk="1" hangingPunct="1"/>
            <a:endParaRPr lang="en-US" dirty="0" smtClean="0">
              <a:cs typeface="Arial" charset="0"/>
            </a:endParaRPr>
          </a:p>
          <a:p>
            <a:pPr eaLnBrk="1" hangingPunct="1"/>
            <a:r>
              <a:rPr lang="en-US" dirty="0" smtClean="0">
                <a:cs typeface="Arial" charset="0"/>
              </a:rPr>
              <a:t>Instead of using goals to make sure employees are doing what they’re supposed to be doing, MBO uses goals to motivate them as well. The appeal is that it focuses on employees working to accomplish goals they’ve had a hand in setting.</a:t>
            </a:r>
          </a:p>
        </p:txBody>
      </p:sp>
      <p:sp>
        <p:nvSpPr>
          <p:cNvPr id="4" name="Slide Number Placeholder 3"/>
          <p:cNvSpPr>
            <a:spLocks noGrp="1"/>
          </p:cNvSpPr>
          <p:nvPr>
            <p:ph type="sldNum" sz="quarter" idx="5"/>
          </p:nvPr>
        </p:nvSpPr>
        <p:spPr/>
        <p:txBody>
          <a:bodyPr/>
          <a:lstStyle/>
          <a:p>
            <a:pPr>
              <a:defRPr/>
            </a:pPr>
            <a:fld id="{08D05A86-A5B1-43FB-AA32-CF3644B4C44E}" type="slidenum">
              <a:rPr lang="en-US" smtClean="0"/>
              <a:pPr>
                <a:defRPr/>
              </a:pPr>
              <a:t>16</a:t>
            </a:fld>
            <a:endParaRPr lang="en-US" dirty="0"/>
          </a:p>
        </p:txBody>
      </p:sp>
    </p:spTree>
    <p:extLst>
      <p:ext uri="{BB962C8B-B14F-4D97-AF65-F5344CB8AC3E}">
        <p14:creationId xmlns:p14="http://schemas.microsoft.com/office/powerpoint/2010/main" val="1714212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a:lstStyle/>
          <a:p>
            <a:pPr eaLnBrk="1" hangingPunct="1"/>
            <a:r>
              <a:rPr lang="en-US" dirty="0" smtClean="0">
                <a:cs typeface="Arial" charset="0"/>
              </a:rPr>
              <a:t>Exhibit 8-3 lists the steps in a typical MBO program.</a:t>
            </a:r>
          </a:p>
        </p:txBody>
      </p:sp>
      <p:sp>
        <p:nvSpPr>
          <p:cNvPr id="4" name="Slide Number Placeholder 3"/>
          <p:cNvSpPr>
            <a:spLocks noGrp="1"/>
          </p:cNvSpPr>
          <p:nvPr>
            <p:ph type="sldNum" sz="quarter" idx="5"/>
          </p:nvPr>
        </p:nvSpPr>
        <p:spPr/>
        <p:txBody>
          <a:bodyPr/>
          <a:lstStyle/>
          <a:p>
            <a:pPr>
              <a:defRPr/>
            </a:pPr>
            <a:fld id="{44F738B5-C2E7-43E6-9F3B-3A01834F7D7D}" type="slidenum">
              <a:rPr lang="en-US" smtClean="0"/>
              <a:pPr>
                <a:defRPr/>
              </a:pPr>
              <a:t>17</a:t>
            </a:fld>
            <a:endParaRPr lang="en-US" dirty="0"/>
          </a:p>
        </p:txBody>
      </p:sp>
    </p:spTree>
    <p:extLst>
      <p:ext uri="{BB962C8B-B14F-4D97-AF65-F5344CB8AC3E}">
        <p14:creationId xmlns:p14="http://schemas.microsoft.com/office/powerpoint/2010/main" val="7329123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hangingPunct="1">
              <a:defRPr/>
            </a:pPr>
            <a:r>
              <a:rPr lang="en-US" dirty="0" smtClean="0"/>
              <a:t>Managers should follow five steps when setting goals.</a:t>
            </a:r>
          </a:p>
          <a:p>
            <a:pPr marL="228600" indent="-228600" eaLnBrk="1" hangingPunct="1">
              <a:buFont typeface="+mj-lt"/>
              <a:buAutoNum type="arabicPeriod"/>
              <a:defRPr/>
            </a:pPr>
            <a:endParaRPr lang="en-US" dirty="0" smtClean="0"/>
          </a:p>
          <a:p>
            <a:pPr marL="228600" indent="-228600" eaLnBrk="1" hangingPunct="1">
              <a:buFont typeface="+mj-lt"/>
              <a:buAutoNum type="arabicPeriod"/>
              <a:defRPr/>
            </a:pPr>
            <a:r>
              <a:rPr lang="en-US" i="1" dirty="0" smtClean="0"/>
              <a:t>Review the organization’s </a:t>
            </a:r>
            <a:r>
              <a:rPr lang="en-US" b="1" dirty="0" smtClean="0"/>
              <a:t>mission</a:t>
            </a:r>
            <a:r>
              <a:rPr lang="en-US" dirty="0" smtClean="0"/>
              <a:t>, </a:t>
            </a:r>
            <a:r>
              <a:rPr lang="en-US" i="1" dirty="0" smtClean="0"/>
              <a:t>or purpose</a:t>
            </a:r>
            <a:r>
              <a:rPr lang="en-US" dirty="0" smtClean="0"/>
              <a:t>. A mission is a broad statement of an organization’s purpose that provides an overall guide to what organizational members think is important. Managers should review the mission before writing goals because goals should reflect that mission.</a:t>
            </a:r>
          </a:p>
          <a:p>
            <a:pPr marL="228600" indent="-228600" eaLnBrk="1" hangingPunct="1">
              <a:buFont typeface="+mj-lt"/>
              <a:buAutoNum type="arabicPeriod"/>
              <a:defRPr/>
            </a:pPr>
            <a:endParaRPr lang="en-US" dirty="0" smtClean="0"/>
          </a:p>
          <a:p>
            <a:pPr marL="228600" indent="-228600" eaLnBrk="1" hangingPunct="1">
              <a:buFont typeface="+mj-lt"/>
              <a:buAutoNum type="arabicPeriod"/>
              <a:defRPr/>
            </a:pPr>
            <a:r>
              <a:rPr lang="en-US" i="1" dirty="0" smtClean="0"/>
              <a:t>Evaluate available resources</a:t>
            </a:r>
            <a:r>
              <a:rPr lang="en-US" dirty="0" smtClean="0"/>
              <a:t>. You don’t want to set goals that are impossible to achieve given your available resources. Even though goals should be challenging, they should be realistic. After all, if the resources you have to work with won’t allow you to achieve a goal no matter how hard you try or how much effort is exerted, you shouldn’t set that goal.</a:t>
            </a:r>
          </a:p>
          <a:p>
            <a:pPr marL="228600" indent="-228600" eaLnBrk="1" hangingPunct="1">
              <a:buFont typeface="+mj-lt"/>
              <a:buAutoNum type="arabicPeriod"/>
              <a:defRPr/>
            </a:pPr>
            <a:endParaRPr lang="en-US" i="1" dirty="0" smtClean="0"/>
          </a:p>
          <a:p>
            <a:pPr marL="228600" indent="-228600" eaLnBrk="1" hangingPunct="1">
              <a:buFont typeface="+mj-lt"/>
              <a:buAutoNum type="arabicPeriod"/>
              <a:defRPr/>
            </a:pPr>
            <a:r>
              <a:rPr lang="en-US" i="1" dirty="0" smtClean="0"/>
              <a:t>Determine the goals individually or with input from others</a:t>
            </a:r>
            <a:r>
              <a:rPr lang="en-US" dirty="0" smtClean="0"/>
              <a:t>. The goals reflect desired outcomes and should be congruent with the organizational mission and goals in other organizational areas. These goals should be measurable, specific, and include a time frame for accomplishment.</a:t>
            </a:r>
          </a:p>
          <a:p>
            <a:pPr marL="0" indent="0" eaLnBrk="1" hangingPunct="1">
              <a:buFontTx/>
              <a:buNone/>
              <a:defRPr/>
            </a:pPr>
            <a:endParaRPr lang="en-US" dirty="0" smtClean="0"/>
          </a:p>
          <a:p>
            <a:pPr marL="228600" indent="-228600" eaLnBrk="1" hangingPunct="1">
              <a:buFont typeface="+mj-lt"/>
              <a:buAutoNum type="arabicPeriod"/>
            </a:pPr>
            <a:r>
              <a:rPr lang="en-US" i="1" dirty="0" smtClean="0">
                <a:cs typeface="Arial" charset="0"/>
              </a:rPr>
              <a:t>Write down the goals and communicate them to all who need to know</a:t>
            </a:r>
            <a:r>
              <a:rPr lang="en-US" dirty="0" smtClean="0">
                <a:cs typeface="Arial" charset="0"/>
              </a:rPr>
              <a:t>. Writing down and communicating goals forces people to think them through. The written goals also become visible evidence of the importance of working toward something. </a:t>
            </a:r>
          </a:p>
          <a:p>
            <a:pPr marL="228600" indent="-228600" eaLnBrk="1" hangingPunct="1">
              <a:buFont typeface="+mj-lt"/>
              <a:buAutoNum type="arabicPeriod"/>
            </a:pPr>
            <a:endParaRPr lang="en-US" b="1" dirty="0" smtClean="0">
              <a:cs typeface="Arial" charset="0"/>
            </a:endParaRPr>
          </a:p>
          <a:p>
            <a:pPr marL="228600" indent="-228600" eaLnBrk="1" hangingPunct="1">
              <a:buFont typeface="+mj-lt"/>
              <a:buAutoNum type="arabicPeriod"/>
            </a:pPr>
            <a:r>
              <a:rPr lang="en-US" i="1" dirty="0" smtClean="0">
                <a:cs typeface="Arial" charset="0"/>
              </a:rPr>
              <a:t>Review results and whether goals are being met</a:t>
            </a:r>
            <a:r>
              <a:rPr lang="en-US" dirty="0" smtClean="0">
                <a:cs typeface="Arial" charset="0"/>
              </a:rPr>
              <a:t>. If goals aren’t being met, change them as needed. Once the goals have been established, written down, and communicated, a manager is ready to develop plans for pursuing the goals.</a:t>
            </a:r>
          </a:p>
          <a:p>
            <a:pPr marL="228600" indent="-228600" eaLnBrk="1" hangingPunct="1">
              <a:buFont typeface="+mj-lt"/>
              <a:buAutoNum type="arabicPeriod"/>
              <a:defRPr/>
            </a:pPr>
            <a:endParaRPr lang="en-US" dirty="0"/>
          </a:p>
        </p:txBody>
      </p:sp>
      <p:sp>
        <p:nvSpPr>
          <p:cNvPr id="4" name="Slide Number Placeholder 3"/>
          <p:cNvSpPr>
            <a:spLocks noGrp="1"/>
          </p:cNvSpPr>
          <p:nvPr>
            <p:ph type="sldNum" sz="quarter" idx="5"/>
          </p:nvPr>
        </p:nvSpPr>
        <p:spPr/>
        <p:txBody>
          <a:bodyPr/>
          <a:lstStyle/>
          <a:p>
            <a:pPr>
              <a:defRPr/>
            </a:pPr>
            <a:fld id="{036F6815-6A5E-42D8-9191-4F17C0F60220}" type="slidenum">
              <a:rPr lang="en-US" smtClean="0"/>
              <a:pPr>
                <a:defRPr/>
              </a:pPr>
              <a:t>18</a:t>
            </a:fld>
            <a:endParaRPr lang="en-US" dirty="0"/>
          </a:p>
        </p:txBody>
      </p:sp>
    </p:spTree>
    <p:extLst>
      <p:ext uri="{BB962C8B-B14F-4D97-AF65-F5344CB8AC3E}">
        <p14:creationId xmlns:p14="http://schemas.microsoft.com/office/powerpoint/2010/main" val="178171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a:lstStyle/>
          <a:p>
            <a:pPr eaLnBrk="1" hangingPunct="1"/>
            <a:r>
              <a:rPr lang="en-US" dirty="0" smtClean="0">
                <a:cs typeface="Arial" charset="0"/>
              </a:rPr>
              <a:t>Managers should be able to write well-written goals. What makes a “well-written” goal?” Exhibit 8-4 lists the characteristics.</a:t>
            </a:r>
          </a:p>
        </p:txBody>
      </p:sp>
      <p:sp>
        <p:nvSpPr>
          <p:cNvPr id="4" name="Slide Number Placeholder 3"/>
          <p:cNvSpPr>
            <a:spLocks noGrp="1"/>
          </p:cNvSpPr>
          <p:nvPr>
            <p:ph type="sldNum" sz="quarter" idx="5"/>
          </p:nvPr>
        </p:nvSpPr>
        <p:spPr/>
        <p:txBody>
          <a:bodyPr/>
          <a:lstStyle/>
          <a:p>
            <a:pPr>
              <a:defRPr/>
            </a:pPr>
            <a:fld id="{23F0AD83-FDAD-4746-869F-C5760A07CEF0}" type="slidenum">
              <a:rPr lang="en-US" smtClean="0"/>
              <a:pPr>
                <a:defRPr/>
              </a:pPr>
              <a:t>19</a:t>
            </a:fld>
            <a:endParaRPr lang="en-US" dirty="0"/>
          </a:p>
        </p:txBody>
      </p:sp>
    </p:spTree>
    <p:extLst>
      <p:ext uri="{BB962C8B-B14F-4D97-AF65-F5344CB8AC3E}">
        <p14:creationId xmlns:p14="http://schemas.microsoft.com/office/powerpoint/2010/main" val="38830358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a:lstStyle/>
          <a:p>
            <a:pPr eaLnBrk="1" hangingPunct="1"/>
            <a:r>
              <a:rPr lang="en-US" dirty="0" smtClean="0">
                <a:cs typeface="Arial" charset="0"/>
              </a:rPr>
              <a:t>Three contingency factors affect the choice of plans: organizational level, degree of environmental uncertainty, and length</a:t>
            </a:r>
            <a:r>
              <a:rPr lang="en-US" baseline="0" dirty="0" smtClean="0">
                <a:cs typeface="Arial" charset="0"/>
              </a:rPr>
              <a:t> </a:t>
            </a:r>
            <a:r>
              <a:rPr lang="en-US" dirty="0" smtClean="0">
                <a:cs typeface="Arial" charset="0"/>
              </a:rPr>
              <a:t>of future commitments.</a:t>
            </a:r>
          </a:p>
        </p:txBody>
      </p:sp>
      <p:sp>
        <p:nvSpPr>
          <p:cNvPr id="4" name="Slide Number Placeholder 3"/>
          <p:cNvSpPr>
            <a:spLocks noGrp="1"/>
          </p:cNvSpPr>
          <p:nvPr>
            <p:ph type="sldNum" sz="quarter" idx="5"/>
          </p:nvPr>
        </p:nvSpPr>
        <p:spPr/>
        <p:txBody>
          <a:bodyPr/>
          <a:lstStyle/>
          <a:p>
            <a:pPr>
              <a:defRPr/>
            </a:pPr>
            <a:fld id="{98163D52-64B9-43E0-8E0E-ECD68925B5B5}" type="slidenum">
              <a:rPr lang="en-US" smtClean="0"/>
              <a:pPr>
                <a:defRPr/>
              </a:pPr>
              <a:t>20</a:t>
            </a:fld>
            <a:endParaRPr lang="en-US" dirty="0"/>
          </a:p>
        </p:txBody>
      </p:sp>
    </p:spTree>
    <p:extLst>
      <p:ext uri="{BB962C8B-B14F-4D97-AF65-F5344CB8AC3E}">
        <p14:creationId xmlns:p14="http://schemas.microsoft.com/office/powerpoint/2010/main" val="3418555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a:lstStyle/>
          <a:p>
            <a:pPr eaLnBrk="1" hangingPunct="1"/>
            <a:r>
              <a:rPr lang="en-US" dirty="0" smtClean="0">
                <a:cs typeface="Arial" charset="0"/>
              </a:rPr>
              <a:t>Exhibit 8-5 shows the relationship between a manager’s level in the organization and the type of planning done. For the most part, lower-level managers do operational planning while upper-level managers do strategic planning.</a:t>
            </a:r>
          </a:p>
        </p:txBody>
      </p:sp>
      <p:sp>
        <p:nvSpPr>
          <p:cNvPr id="4" name="Slide Number Placeholder 3"/>
          <p:cNvSpPr>
            <a:spLocks noGrp="1"/>
          </p:cNvSpPr>
          <p:nvPr>
            <p:ph type="sldNum" sz="quarter" idx="5"/>
          </p:nvPr>
        </p:nvSpPr>
        <p:spPr/>
        <p:txBody>
          <a:bodyPr/>
          <a:lstStyle/>
          <a:p>
            <a:pPr>
              <a:defRPr/>
            </a:pPr>
            <a:fld id="{DCD5BD8B-EF5B-48D9-B4F1-24A46347CB19}" type="slidenum">
              <a:rPr lang="en-US" smtClean="0"/>
              <a:pPr>
                <a:defRPr/>
              </a:pPr>
              <a:t>21</a:t>
            </a:fld>
            <a:endParaRPr lang="en-US" dirty="0"/>
          </a:p>
        </p:txBody>
      </p:sp>
    </p:spTree>
    <p:extLst>
      <p:ext uri="{BB962C8B-B14F-4D97-AF65-F5344CB8AC3E}">
        <p14:creationId xmlns:p14="http://schemas.microsoft.com/office/powerpoint/2010/main" val="961181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a:lstStyle/>
          <a:p>
            <a:pPr eaLnBrk="1" hangingPunct="1"/>
            <a:r>
              <a:rPr lang="en-US" dirty="0" smtClean="0">
                <a:cs typeface="Arial" charset="0"/>
              </a:rPr>
              <a:t>So why should managers plan? We can give you at least four reasons. </a:t>
            </a:r>
          </a:p>
          <a:p>
            <a:pPr eaLnBrk="1" hangingPunct="1"/>
            <a:endParaRPr lang="en-US" dirty="0" smtClean="0">
              <a:cs typeface="Arial" charset="0"/>
            </a:endParaRPr>
          </a:p>
          <a:p>
            <a:pPr eaLnBrk="1" hangingPunct="1"/>
            <a:r>
              <a:rPr lang="en-US" dirty="0" smtClean="0">
                <a:cs typeface="Arial" charset="0"/>
              </a:rPr>
              <a:t>First, planning </a:t>
            </a:r>
            <a:r>
              <a:rPr lang="en-US" i="1" dirty="0" smtClean="0">
                <a:cs typeface="Arial" charset="0"/>
              </a:rPr>
              <a:t>provides direction </a:t>
            </a:r>
            <a:r>
              <a:rPr lang="en-US" dirty="0" smtClean="0">
                <a:cs typeface="Arial" charset="0"/>
              </a:rPr>
              <a:t>to managers and nonmanagers alike. When employees know what their organization or work unit is trying to</a:t>
            </a:r>
            <a:r>
              <a:rPr lang="en-US" baseline="0" dirty="0" smtClean="0">
                <a:cs typeface="Arial" charset="0"/>
              </a:rPr>
              <a:t> </a:t>
            </a:r>
            <a:r>
              <a:rPr lang="en-US" dirty="0" smtClean="0">
                <a:cs typeface="Arial" charset="0"/>
              </a:rPr>
              <a:t>accomplish and what they must contribute to reach goals, they can coordinate their activities, cooperate with each other, and do what it takes to accomplish those goals.</a:t>
            </a:r>
          </a:p>
          <a:p>
            <a:pPr eaLnBrk="1" hangingPunct="1"/>
            <a:endParaRPr lang="en-US" dirty="0" smtClean="0">
              <a:cs typeface="Arial" charset="0"/>
            </a:endParaRPr>
          </a:p>
          <a:p>
            <a:pPr eaLnBrk="1" hangingPunct="1"/>
            <a:r>
              <a:rPr lang="en-US" dirty="0" smtClean="0">
                <a:cs typeface="Arial" charset="0"/>
              </a:rPr>
              <a:t>Next, planning </a:t>
            </a:r>
            <a:r>
              <a:rPr lang="en-US" i="1" dirty="0" smtClean="0">
                <a:cs typeface="Arial" charset="0"/>
              </a:rPr>
              <a:t>reduces uncertainty </a:t>
            </a:r>
            <a:r>
              <a:rPr lang="en-US" dirty="0" smtClean="0">
                <a:cs typeface="Arial" charset="0"/>
              </a:rPr>
              <a:t>by forcing managers to look ahead, anticipate change, consider the impact of change, and develop appropriate responses. Although planning won’t eliminate uncertainty, managers plan so they can respond</a:t>
            </a:r>
            <a:r>
              <a:rPr lang="en-US" baseline="0" dirty="0" smtClean="0">
                <a:cs typeface="Arial" charset="0"/>
              </a:rPr>
              <a:t> </a:t>
            </a:r>
            <a:r>
              <a:rPr lang="en-US" dirty="0" smtClean="0">
                <a:cs typeface="Arial" charset="0"/>
              </a:rPr>
              <a:t>effectively.</a:t>
            </a:r>
          </a:p>
          <a:p>
            <a:pPr eaLnBrk="1" hangingPunct="1"/>
            <a:endParaRPr lang="en-US" dirty="0" smtClean="0">
              <a:cs typeface="Arial" charset="0"/>
            </a:endParaRPr>
          </a:p>
          <a:p>
            <a:pPr eaLnBrk="1" hangingPunct="1"/>
            <a:r>
              <a:rPr lang="en-US" dirty="0" smtClean="0">
                <a:cs typeface="Arial" charset="0"/>
              </a:rPr>
              <a:t>In addition, planning </a:t>
            </a:r>
            <a:r>
              <a:rPr lang="en-US" i="1" dirty="0" smtClean="0">
                <a:cs typeface="Arial" charset="0"/>
              </a:rPr>
              <a:t>minimizes waste and redundancy</a:t>
            </a:r>
            <a:r>
              <a:rPr lang="en-US" dirty="0" smtClean="0">
                <a:cs typeface="Arial" charset="0"/>
              </a:rPr>
              <a:t>. When work activities are coordinated around plans, inefficiencies become obvious and can be corrected or eliminated.</a:t>
            </a:r>
          </a:p>
          <a:p>
            <a:pPr eaLnBrk="1" hangingPunct="1"/>
            <a:endParaRPr lang="en-US" dirty="0" smtClean="0">
              <a:cs typeface="Arial" charset="0"/>
            </a:endParaRPr>
          </a:p>
          <a:p>
            <a:pPr eaLnBrk="1" hangingPunct="1"/>
            <a:r>
              <a:rPr lang="en-US" dirty="0" smtClean="0">
                <a:cs typeface="Arial" charset="0"/>
              </a:rPr>
              <a:t>Finally, planning </a:t>
            </a:r>
            <a:r>
              <a:rPr lang="en-US" i="1" dirty="0" smtClean="0">
                <a:cs typeface="Arial" charset="0"/>
              </a:rPr>
              <a:t>establishes the goals or standards used in controlling</a:t>
            </a:r>
            <a:r>
              <a:rPr lang="en-US" dirty="0" smtClean="0">
                <a:cs typeface="Arial" charset="0"/>
              </a:rPr>
              <a:t>. When managers plan, they develop goals and plans. When they control, they see whether the plans have been carried out and the goals met.</a:t>
            </a:r>
          </a:p>
        </p:txBody>
      </p:sp>
      <p:sp>
        <p:nvSpPr>
          <p:cNvPr id="4" name="Slide Number Placeholder 3"/>
          <p:cNvSpPr>
            <a:spLocks noGrp="1"/>
          </p:cNvSpPr>
          <p:nvPr>
            <p:ph type="sldNum" sz="quarter" idx="5"/>
          </p:nvPr>
        </p:nvSpPr>
        <p:spPr/>
        <p:txBody>
          <a:bodyPr/>
          <a:lstStyle/>
          <a:p>
            <a:pPr>
              <a:defRPr/>
            </a:pPr>
            <a:fld id="{08BDC180-0FC6-4346-AFBD-FC79A803FF9D}" type="slidenum">
              <a:rPr lang="en-US" smtClean="0"/>
              <a:pPr>
                <a:defRPr/>
              </a:pPr>
              <a:t>4</a:t>
            </a:fld>
            <a:endParaRPr lang="en-US" dirty="0"/>
          </a:p>
        </p:txBody>
      </p:sp>
    </p:spTree>
    <p:extLst>
      <p:ext uri="{BB962C8B-B14F-4D97-AF65-F5344CB8AC3E}">
        <p14:creationId xmlns:p14="http://schemas.microsoft.com/office/powerpoint/2010/main" val="37769099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a:lstStyle/>
          <a:p>
            <a:pPr eaLnBrk="1" hangingPunct="1"/>
            <a:r>
              <a:rPr lang="en-US" dirty="0" smtClean="0">
                <a:cs typeface="Arial" charset="0"/>
              </a:rPr>
              <a:t>The second contingency factor is environmental uncertainty. When uncertainty is high, plans should be specific, but flexible. Managers must be prepared to change or amend plans as they’re implemented. At times, they may even have to abandon the plans.</a:t>
            </a:r>
          </a:p>
        </p:txBody>
      </p:sp>
      <p:sp>
        <p:nvSpPr>
          <p:cNvPr id="4" name="Slide Number Placeholder 3"/>
          <p:cNvSpPr>
            <a:spLocks noGrp="1"/>
          </p:cNvSpPr>
          <p:nvPr>
            <p:ph type="sldNum" sz="quarter" idx="5"/>
          </p:nvPr>
        </p:nvSpPr>
        <p:spPr/>
        <p:txBody>
          <a:bodyPr/>
          <a:lstStyle/>
          <a:p>
            <a:pPr>
              <a:defRPr/>
            </a:pPr>
            <a:fld id="{8045E296-39C9-4FF7-A7CB-5830AD2F8376}" type="slidenum">
              <a:rPr lang="en-US" smtClean="0"/>
              <a:pPr>
                <a:defRPr/>
              </a:pPr>
              <a:t>22</a:t>
            </a:fld>
            <a:endParaRPr lang="en-US" dirty="0"/>
          </a:p>
        </p:txBody>
      </p:sp>
    </p:spTree>
    <p:extLst>
      <p:ext uri="{BB962C8B-B14F-4D97-AF65-F5344CB8AC3E}">
        <p14:creationId xmlns:p14="http://schemas.microsoft.com/office/powerpoint/2010/main" val="4124261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a:lstStyle/>
          <a:p>
            <a:pPr eaLnBrk="1" hangingPunct="1"/>
            <a:r>
              <a:rPr lang="en-US" dirty="0" smtClean="0">
                <a:cs typeface="Arial" charset="0"/>
              </a:rPr>
              <a:t>In the traditional approach, planning is done entirely by top-level managers who are often assisted by a </a:t>
            </a:r>
            <a:r>
              <a:rPr lang="en-US" b="1" dirty="0" smtClean="0">
                <a:cs typeface="Arial" charset="0"/>
              </a:rPr>
              <a:t>formal planning department</a:t>
            </a:r>
            <a:r>
              <a:rPr lang="en-US" dirty="0" smtClean="0">
                <a:cs typeface="Arial" charset="0"/>
              </a:rPr>
              <a:t>, a group of planning specialists whose sole responsibility is to help write the various organizational plans. Under this approach, plans developed by top-level managers flow down through other organizational levels, much like the traditional approach to goal-setting. As they flow down through the organization, the plans are tailored to the particular needs of each level. </a:t>
            </a:r>
          </a:p>
          <a:p>
            <a:pPr eaLnBrk="1" hangingPunct="1"/>
            <a:endParaRPr lang="en-US" dirty="0" smtClean="0">
              <a:cs typeface="Arial" charset="0"/>
            </a:endParaRPr>
          </a:p>
          <a:p>
            <a:pPr eaLnBrk="1" hangingPunct="1"/>
            <a:r>
              <a:rPr lang="en-US" dirty="0" smtClean="0">
                <a:cs typeface="Arial" charset="0"/>
              </a:rPr>
              <a:t>Although this approach makes managerial planning thorough, systematic, and coordinated, all too often the focus is on developing “the plan”—a thick binder (or binders) full of meaningless information that’s stuck on a shelf and never used by anyone for guiding or coordinating work efforts</a:t>
            </a:r>
          </a:p>
        </p:txBody>
      </p:sp>
      <p:sp>
        <p:nvSpPr>
          <p:cNvPr id="4" name="Slide Number Placeholder 3"/>
          <p:cNvSpPr>
            <a:spLocks noGrp="1"/>
          </p:cNvSpPr>
          <p:nvPr>
            <p:ph type="sldNum" sz="quarter" idx="5"/>
          </p:nvPr>
        </p:nvSpPr>
        <p:spPr/>
        <p:txBody>
          <a:bodyPr/>
          <a:lstStyle/>
          <a:p>
            <a:pPr>
              <a:defRPr/>
            </a:pPr>
            <a:fld id="{6AA0DFBE-04FA-4062-9CAE-9544E480486C}" type="slidenum">
              <a:rPr lang="en-US" smtClean="0"/>
              <a:pPr>
                <a:defRPr/>
              </a:pPr>
              <a:t>23</a:t>
            </a:fld>
            <a:endParaRPr lang="en-US" dirty="0"/>
          </a:p>
        </p:txBody>
      </p:sp>
    </p:spTree>
    <p:extLst>
      <p:ext uri="{BB962C8B-B14F-4D97-AF65-F5344CB8AC3E}">
        <p14:creationId xmlns:p14="http://schemas.microsoft.com/office/powerpoint/2010/main" val="24564247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a:lstStyle/>
          <a:p>
            <a:pPr eaLnBrk="1" hangingPunct="1"/>
            <a:r>
              <a:rPr lang="en-US" dirty="0" smtClean="0">
                <a:cs typeface="Arial" charset="0"/>
              </a:rPr>
              <a:t>In an uncertain environment, managers should develop plans that are specific, but flexible. Although this may seem contradictory, it’s not. To be useful, plans need some specificity, but the plans should not be set in stone. Managers need to recognize that planning is an ongoing process. The plans serve as a road map although the destination may change due to dynamic market conditions. They should be ready to change directions if environmental conditions warrant.</a:t>
            </a:r>
          </a:p>
          <a:p>
            <a:pPr eaLnBrk="1" hangingPunct="1"/>
            <a:endParaRPr lang="en-US" dirty="0" smtClean="0">
              <a:cs typeface="Arial" charset="0"/>
            </a:endParaRPr>
          </a:p>
          <a:p>
            <a:pPr eaLnBrk="1" hangingPunct="1"/>
            <a:endParaRPr lang="en-US" dirty="0" smtClean="0">
              <a:cs typeface="Arial" charset="0"/>
            </a:endParaRPr>
          </a:p>
        </p:txBody>
      </p:sp>
      <p:sp>
        <p:nvSpPr>
          <p:cNvPr id="4" name="Slide Number Placeholder 3"/>
          <p:cNvSpPr>
            <a:spLocks noGrp="1"/>
          </p:cNvSpPr>
          <p:nvPr>
            <p:ph type="sldNum" sz="quarter" idx="5"/>
          </p:nvPr>
        </p:nvSpPr>
        <p:spPr/>
        <p:txBody>
          <a:bodyPr/>
          <a:lstStyle/>
          <a:p>
            <a:pPr>
              <a:defRPr/>
            </a:pPr>
            <a:fld id="{CFC44092-B113-43CC-8518-F5AF98440EE6}" type="slidenum">
              <a:rPr lang="en-US" smtClean="0"/>
              <a:pPr>
                <a:defRPr/>
              </a:pPr>
              <a:t>24</a:t>
            </a:fld>
            <a:endParaRPr lang="en-US" dirty="0"/>
          </a:p>
        </p:txBody>
      </p:sp>
    </p:spTree>
    <p:extLst>
      <p:ext uri="{BB962C8B-B14F-4D97-AF65-F5344CB8AC3E}">
        <p14:creationId xmlns:p14="http://schemas.microsoft.com/office/powerpoint/2010/main" val="1927430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a:lstStyle/>
          <a:p>
            <a:pPr eaLnBrk="1" hangingPunct="1"/>
            <a:r>
              <a:rPr lang="en-US" dirty="0" smtClean="0">
                <a:cs typeface="Arial" charset="0"/>
              </a:rPr>
              <a:t>A manager’s analysis of the external environment may be improved by </a:t>
            </a:r>
            <a:r>
              <a:rPr lang="en-US" b="1" dirty="0" smtClean="0">
                <a:cs typeface="Arial" charset="0"/>
              </a:rPr>
              <a:t>environmental scanning</a:t>
            </a:r>
            <a:r>
              <a:rPr lang="en-US" dirty="0" smtClean="0">
                <a:cs typeface="Arial" charset="0"/>
              </a:rPr>
              <a:t>, which involves screening information to detect emerging trends. One of the fastest-growing forms of environmental scanning is </a:t>
            </a:r>
            <a:r>
              <a:rPr lang="en-US" b="1" dirty="0" smtClean="0">
                <a:cs typeface="Arial" charset="0"/>
              </a:rPr>
              <a:t>competitor intelligence</a:t>
            </a:r>
            <a:r>
              <a:rPr lang="en-US" dirty="0" smtClean="0">
                <a:cs typeface="Arial" charset="0"/>
              </a:rPr>
              <a:t>, gathering information about competitors that allows managers to anticipate competitors’ actions rather than merely reacting to them. It seeks basic information about competitors: Who are they? What are they doing? How will what they’re doing affect us?</a:t>
            </a:r>
          </a:p>
        </p:txBody>
      </p:sp>
      <p:sp>
        <p:nvSpPr>
          <p:cNvPr id="4" name="Slide Number Placeholder 3"/>
          <p:cNvSpPr>
            <a:spLocks noGrp="1"/>
          </p:cNvSpPr>
          <p:nvPr>
            <p:ph type="sldNum" sz="quarter" idx="5"/>
          </p:nvPr>
        </p:nvSpPr>
        <p:spPr/>
        <p:txBody>
          <a:bodyPr/>
          <a:lstStyle/>
          <a:p>
            <a:pPr>
              <a:defRPr/>
            </a:pPr>
            <a:fld id="{EA69402F-3020-4F26-8F12-292B8DDAC00B}" type="slidenum">
              <a:rPr lang="en-US" smtClean="0"/>
              <a:pPr>
                <a:defRPr/>
              </a:pPr>
              <a:t>25</a:t>
            </a:fld>
            <a:endParaRPr lang="en-US" dirty="0"/>
          </a:p>
        </p:txBody>
      </p:sp>
    </p:spTree>
    <p:extLst>
      <p:ext uri="{BB962C8B-B14F-4D97-AF65-F5344CB8AC3E}">
        <p14:creationId xmlns:p14="http://schemas.microsoft.com/office/powerpoint/2010/main" val="8267327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E807AB4-E51C-4E19-9902-6E73444E15E1}" type="slidenum">
              <a:rPr lang="en-US" smtClean="0"/>
              <a:pPr>
                <a:defRPr/>
              </a:pPr>
              <a:t>26</a:t>
            </a:fld>
            <a:endParaRPr lang="en-US" dirty="0"/>
          </a:p>
        </p:txBody>
      </p:sp>
    </p:spTree>
    <p:extLst>
      <p:ext uri="{BB962C8B-B14F-4D97-AF65-F5344CB8AC3E}">
        <p14:creationId xmlns:p14="http://schemas.microsoft.com/office/powerpoint/2010/main" val="3422094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a:lstStyle/>
          <a:p>
            <a:pPr eaLnBrk="1" hangingPunct="1"/>
            <a:r>
              <a:rPr lang="en-US" dirty="0" smtClean="0">
                <a:cs typeface="Arial" charset="0"/>
              </a:rPr>
              <a:t>Numerous studies have shown generally positive relationships between planning and performance.</a:t>
            </a:r>
          </a:p>
          <a:p>
            <a:pPr eaLnBrk="1" hangingPunct="1"/>
            <a:endParaRPr lang="en-US" dirty="0" smtClean="0">
              <a:cs typeface="Arial" charset="0"/>
            </a:endParaRPr>
          </a:p>
          <a:p>
            <a:pPr eaLnBrk="1" hangingPunct="1"/>
            <a:r>
              <a:rPr lang="en-US" dirty="0" smtClean="0">
                <a:cs typeface="Arial" charset="0"/>
              </a:rPr>
              <a:t>Formal planning is associated with positive financial results—higher profits, higher return on assets, and so forth. </a:t>
            </a:r>
          </a:p>
          <a:p>
            <a:pPr eaLnBrk="1" hangingPunct="1"/>
            <a:endParaRPr lang="en-US" dirty="0" smtClean="0">
              <a:cs typeface="Arial" charset="0"/>
            </a:endParaRPr>
          </a:p>
          <a:p>
            <a:pPr eaLnBrk="1" hangingPunct="1"/>
            <a:r>
              <a:rPr lang="en-US" dirty="0" smtClean="0">
                <a:cs typeface="Arial" charset="0"/>
              </a:rPr>
              <a:t>Doing a good job of planning and implementing those plans plays a bigger part in high performance than how much planning is done. </a:t>
            </a:r>
          </a:p>
          <a:p>
            <a:pPr eaLnBrk="1" hangingPunct="1"/>
            <a:endParaRPr lang="en-US" dirty="0" smtClean="0">
              <a:cs typeface="Arial" charset="0"/>
            </a:endParaRPr>
          </a:p>
          <a:p>
            <a:pPr eaLnBrk="1" hangingPunct="1"/>
            <a:r>
              <a:rPr lang="en-US" dirty="0" smtClean="0">
                <a:cs typeface="Arial" charset="0"/>
              </a:rPr>
              <a:t>In those studies where formal planning didn’t lead to higher performance, the external environment often</a:t>
            </a:r>
          </a:p>
          <a:p>
            <a:pPr eaLnBrk="1" hangingPunct="1"/>
            <a:r>
              <a:rPr lang="en-US" dirty="0" smtClean="0">
                <a:cs typeface="Arial" charset="0"/>
              </a:rPr>
              <a:t>was the culprit. When external forces—think governmental regulations or powerful labor unions—constrain managers’ options, it reduces the impact planning has on an organization’s performance. </a:t>
            </a:r>
          </a:p>
          <a:p>
            <a:pPr eaLnBrk="1" hangingPunct="1"/>
            <a:endParaRPr lang="en-US" dirty="0" smtClean="0">
              <a:cs typeface="Arial" charset="0"/>
            </a:endParaRPr>
          </a:p>
          <a:p>
            <a:pPr eaLnBrk="1" hangingPunct="1"/>
            <a:r>
              <a:rPr lang="en-US" dirty="0" smtClean="0">
                <a:cs typeface="Arial" charset="0"/>
              </a:rPr>
              <a:t>Finally, the planning-performance relationship seems to be influenced by the planning time frame. It seems that at least four years</a:t>
            </a:r>
            <a:r>
              <a:rPr lang="en-US" baseline="0" dirty="0" smtClean="0">
                <a:cs typeface="Arial" charset="0"/>
              </a:rPr>
              <a:t> </a:t>
            </a:r>
            <a:r>
              <a:rPr lang="en-US" dirty="0" smtClean="0">
                <a:cs typeface="Arial" charset="0"/>
              </a:rPr>
              <a:t>of formal planning is required before it begins to affect performance.</a:t>
            </a:r>
          </a:p>
        </p:txBody>
      </p:sp>
      <p:sp>
        <p:nvSpPr>
          <p:cNvPr id="4" name="Slide Number Placeholder 3"/>
          <p:cNvSpPr>
            <a:spLocks noGrp="1"/>
          </p:cNvSpPr>
          <p:nvPr>
            <p:ph type="sldNum" sz="quarter" idx="5"/>
          </p:nvPr>
        </p:nvSpPr>
        <p:spPr/>
        <p:txBody>
          <a:bodyPr/>
          <a:lstStyle/>
          <a:p>
            <a:pPr>
              <a:defRPr/>
            </a:pPr>
            <a:fld id="{ECCE6457-A5EE-49FD-9264-75F729D2E707}" type="slidenum">
              <a:rPr lang="en-US" smtClean="0"/>
              <a:pPr>
                <a:defRPr/>
              </a:pPr>
              <a:t>5</a:t>
            </a:fld>
            <a:endParaRPr lang="en-US" dirty="0"/>
          </a:p>
        </p:txBody>
      </p:sp>
    </p:spTree>
    <p:extLst>
      <p:ext uri="{BB962C8B-B14F-4D97-AF65-F5344CB8AC3E}">
        <p14:creationId xmlns:p14="http://schemas.microsoft.com/office/powerpoint/2010/main" val="672135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a:lstStyle/>
          <a:p>
            <a:pPr eaLnBrk="1" hangingPunct="1"/>
            <a:r>
              <a:rPr lang="en-US" b="1" dirty="0" smtClean="0">
                <a:cs typeface="Arial" charset="0"/>
              </a:rPr>
              <a:t>Goals (objectives) </a:t>
            </a:r>
            <a:r>
              <a:rPr lang="en-US" dirty="0" smtClean="0">
                <a:cs typeface="Arial" charset="0"/>
              </a:rPr>
              <a:t>are desired outcomes or targets. They guide management decisions and form the criterion against which work results are measured. That’s why they’re often described as the essential elements of planning. You have to know the desired target or outcome before you can establish plans for reaching it. </a:t>
            </a:r>
          </a:p>
          <a:p>
            <a:pPr eaLnBrk="1" hangingPunct="1"/>
            <a:endParaRPr lang="en-US" dirty="0" smtClean="0">
              <a:cs typeface="Arial" charset="0"/>
            </a:endParaRPr>
          </a:p>
          <a:p>
            <a:pPr eaLnBrk="1" hangingPunct="1"/>
            <a:r>
              <a:rPr lang="en-US" b="1" dirty="0" smtClean="0">
                <a:cs typeface="Arial" charset="0"/>
              </a:rPr>
              <a:t>Plans </a:t>
            </a:r>
            <a:r>
              <a:rPr lang="en-US" dirty="0" smtClean="0">
                <a:cs typeface="Arial" charset="0"/>
              </a:rPr>
              <a:t>are documents that outline how goals are going to be met. They usually include resource allocations, schedules, and other necessary actions to accomplish the goals. As managers plan, they develop both goals and plans.</a:t>
            </a:r>
          </a:p>
        </p:txBody>
      </p:sp>
      <p:sp>
        <p:nvSpPr>
          <p:cNvPr id="4" name="Slide Number Placeholder 3"/>
          <p:cNvSpPr>
            <a:spLocks noGrp="1"/>
          </p:cNvSpPr>
          <p:nvPr>
            <p:ph type="sldNum" sz="quarter" idx="5"/>
          </p:nvPr>
        </p:nvSpPr>
        <p:spPr/>
        <p:txBody>
          <a:bodyPr/>
          <a:lstStyle/>
          <a:p>
            <a:pPr>
              <a:defRPr/>
            </a:pPr>
            <a:fld id="{F5C3CE47-9007-4E9F-9818-33010CF7687F}" type="slidenum">
              <a:rPr lang="en-US" smtClean="0"/>
              <a:pPr>
                <a:defRPr/>
              </a:pPr>
              <a:t>6</a:t>
            </a:fld>
            <a:endParaRPr lang="en-US" dirty="0"/>
          </a:p>
        </p:txBody>
      </p:sp>
    </p:spTree>
    <p:extLst>
      <p:ext uri="{BB962C8B-B14F-4D97-AF65-F5344CB8AC3E}">
        <p14:creationId xmlns:p14="http://schemas.microsoft.com/office/powerpoint/2010/main" val="670000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a:lstStyle/>
          <a:p>
            <a:pPr eaLnBrk="1" hangingPunct="1"/>
            <a:r>
              <a:rPr lang="en-US" dirty="0" smtClean="0">
                <a:cs typeface="Arial" charset="0"/>
              </a:rPr>
              <a:t>We can classify most company’s goals as either strategic or financial. Financial goals are related to the financial performance of the organization, while strategic goals are related to all other areas of an organization’s performance. For instance, McDonald’s states that its financial targets are 3 to 5 percent average annual sales and revenue growth; 6 to 7 percent average annual operating income growth; and returns on invested capital in the high teens. Here’s an example of a strategic goal from Bloomberg L.P.: “We want to be the world’s most influential news organization.”</a:t>
            </a:r>
          </a:p>
        </p:txBody>
      </p:sp>
      <p:sp>
        <p:nvSpPr>
          <p:cNvPr id="4" name="Slide Number Placeholder 3"/>
          <p:cNvSpPr>
            <a:spLocks noGrp="1"/>
          </p:cNvSpPr>
          <p:nvPr>
            <p:ph type="sldNum" sz="quarter" idx="5"/>
          </p:nvPr>
        </p:nvSpPr>
        <p:spPr/>
        <p:txBody>
          <a:bodyPr/>
          <a:lstStyle/>
          <a:p>
            <a:pPr>
              <a:defRPr/>
            </a:pPr>
            <a:fld id="{4DDC8B17-2D1E-4A0F-A6AC-02893E9ADFF2}" type="slidenum">
              <a:rPr lang="en-US" smtClean="0"/>
              <a:pPr>
                <a:defRPr/>
              </a:pPr>
              <a:t>7</a:t>
            </a:fld>
            <a:endParaRPr lang="en-US" dirty="0"/>
          </a:p>
        </p:txBody>
      </p:sp>
    </p:spTree>
    <p:extLst>
      <p:ext uri="{BB962C8B-B14F-4D97-AF65-F5344CB8AC3E}">
        <p14:creationId xmlns:p14="http://schemas.microsoft.com/office/powerpoint/2010/main" val="285182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a:lstStyle/>
          <a:p>
            <a:pPr eaLnBrk="1" hangingPunct="1"/>
            <a:r>
              <a:rPr lang="en-US" b="1" dirty="0" smtClean="0">
                <a:cs typeface="Arial" charset="0"/>
              </a:rPr>
              <a:t>Stated goals</a:t>
            </a:r>
            <a:r>
              <a:rPr lang="en-US" dirty="0" smtClean="0">
                <a:cs typeface="Arial" charset="0"/>
              </a:rPr>
              <a:t> are official statements of what an organization says, and what it wants its stakeholders to believe, its goals are. However, stated goals—which can be found in an organization’s charter, annual report, public relations announcements, or in public statements made by managers—are often conflicting and influenced by what various stakeholders think organizations should do.</a:t>
            </a:r>
          </a:p>
          <a:p>
            <a:pPr eaLnBrk="1" hangingPunct="1"/>
            <a:endParaRPr lang="en-US" dirty="0" smtClean="0">
              <a:cs typeface="Arial" charset="0"/>
            </a:endParaRPr>
          </a:p>
          <a:p>
            <a:pPr eaLnBrk="1" hangingPunct="1"/>
            <a:r>
              <a:rPr lang="en-US" dirty="0" smtClean="0">
                <a:cs typeface="Arial" charset="0"/>
              </a:rPr>
              <a:t>If you want to know an organization’s </a:t>
            </a:r>
            <a:r>
              <a:rPr lang="en-US" b="1" dirty="0" smtClean="0">
                <a:cs typeface="Arial" charset="0"/>
              </a:rPr>
              <a:t>real goals</a:t>
            </a:r>
            <a:r>
              <a:rPr lang="en-US" dirty="0" smtClean="0">
                <a:cs typeface="Arial" charset="0"/>
              </a:rPr>
              <a:t>—those goals an organization actually pursues—observe what organizational members are doing. Actions define priorities.</a:t>
            </a:r>
          </a:p>
        </p:txBody>
      </p:sp>
      <p:sp>
        <p:nvSpPr>
          <p:cNvPr id="4" name="Slide Number Placeholder 3"/>
          <p:cNvSpPr>
            <a:spLocks noGrp="1"/>
          </p:cNvSpPr>
          <p:nvPr>
            <p:ph type="sldNum" sz="quarter" idx="5"/>
          </p:nvPr>
        </p:nvSpPr>
        <p:spPr/>
        <p:txBody>
          <a:bodyPr/>
          <a:lstStyle/>
          <a:p>
            <a:pPr>
              <a:defRPr/>
            </a:pPr>
            <a:fld id="{94F646D9-40A8-426D-AC12-75A8F32A2B2A}" type="slidenum">
              <a:rPr lang="en-US" smtClean="0"/>
              <a:pPr>
                <a:defRPr/>
              </a:pPr>
              <a:t>8</a:t>
            </a:fld>
            <a:endParaRPr lang="en-US" dirty="0"/>
          </a:p>
        </p:txBody>
      </p:sp>
    </p:spTree>
    <p:extLst>
      <p:ext uri="{BB962C8B-B14F-4D97-AF65-F5344CB8AC3E}">
        <p14:creationId xmlns:p14="http://schemas.microsoft.com/office/powerpoint/2010/main" val="2967100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a:lstStyle/>
          <a:p>
            <a:pPr eaLnBrk="1" hangingPunct="1"/>
            <a:r>
              <a:rPr lang="en-US" dirty="0" smtClean="0">
                <a:cs typeface="Arial" charset="0"/>
              </a:rPr>
              <a:t>The most popular ways to describe organizational plans are breadth (strategic versus operational), time frame (short-term versus long-term), specificity (directional versus specific), and frequency of use (single use versus standing).</a:t>
            </a:r>
          </a:p>
          <a:p>
            <a:pPr eaLnBrk="1" hangingPunct="1"/>
            <a:endParaRPr lang="en-US" dirty="0" smtClean="0">
              <a:cs typeface="Arial" charset="0"/>
            </a:endParaRPr>
          </a:p>
          <a:p>
            <a:pPr eaLnBrk="1" hangingPunct="1"/>
            <a:r>
              <a:rPr lang="en-US" b="1" dirty="0" smtClean="0">
                <a:cs typeface="Arial" charset="0"/>
              </a:rPr>
              <a:t>Strategic plans </a:t>
            </a:r>
            <a:r>
              <a:rPr lang="en-US" dirty="0" smtClean="0">
                <a:cs typeface="Arial" charset="0"/>
              </a:rPr>
              <a:t>are plans that apply to the entire organization and establish the organization’s overall goals. Plans that encompass a particular operational area of the organization are called </a:t>
            </a:r>
            <a:r>
              <a:rPr lang="en-US" b="1" dirty="0" smtClean="0">
                <a:cs typeface="Arial" charset="0"/>
              </a:rPr>
              <a:t>operational plans</a:t>
            </a:r>
            <a:r>
              <a:rPr lang="en-US" dirty="0" smtClean="0">
                <a:cs typeface="Arial" charset="0"/>
              </a:rPr>
              <a:t>. These two types of plans differ because strategic plans are broad while operational plans are narrow.</a:t>
            </a:r>
          </a:p>
        </p:txBody>
      </p:sp>
      <p:sp>
        <p:nvSpPr>
          <p:cNvPr id="4" name="Slide Number Placeholder 3"/>
          <p:cNvSpPr>
            <a:spLocks noGrp="1"/>
          </p:cNvSpPr>
          <p:nvPr>
            <p:ph type="sldNum" sz="quarter" idx="5"/>
          </p:nvPr>
        </p:nvSpPr>
        <p:spPr/>
        <p:txBody>
          <a:bodyPr/>
          <a:lstStyle/>
          <a:p>
            <a:pPr>
              <a:defRPr/>
            </a:pPr>
            <a:fld id="{FC8E03F8-C848-477A-8EB8-1A1C0B2DE02E}" type="slidenum">
              <a:rPr lang="en-US" smtClean="0"/>
              <a:pPr>
                <a:defRPr/>
              </a:pPr>
              <a:t>9</a:t>
            </a:fld>
            <a:endParaRPr lang="en-US" dirty="0"/>
          </a:p>
        </p:txBody>
      </p:sp>
    </p:spTree>
    <p:extLst>
      <p:ext uri="{BB962C8B-B14F-4D97-AF65-F5344CB8AC3E}">
        <p14:creationId xmlns:p14="http://schemas.microsoft.com/office/powerpoint/2010/main" val="2865993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a:lstStyle/>
          <a:p>
            <a:pPr eaLnBrk="1" hangingPunct="1"/>
            <a:r>
              <a:rPr lang="en-US" dirty="0" smtClean="0">
                <a:cs typeface="Arial" charset="0"/>
              </a:rPr>
              <a:t>We define </a:t>
            </a:r>
            <a:r>
              <a:rPr lang="en-US" b="1" dirty="0" smtClean="0">
                <a:cs typeface="Arial" charset="0"/>
              </a:rPr>
              <a:t>long-term plans </a:t>
            </a:r>
            <a:r>
              <a:rPr lang="en-US" dirty="0" smtClean="0">
                <a:cs typeface="Arial" charset="0"/>
              </a:rPr>
              <a:t>as those with a time frame beyond three years.  </a:t>
            </a:r>
            <a:r>
              <a:rPr lang="en-US" b="1" dirty="0" smtClean="0">
                <a:cs typeface="Arial" charset="0"/>
              </a:rPr>
              <a:t>Short-term plans </a:t>
            </a:r>
            <a:r>
              <a:rPr lang="en-US" dirty="0" smtClean="0">
                <a:cs typeface="Arial" charset="0"/>
              </a:rPr>
              <a:t>cover one year or less. Any time period in between would be an intermediate plan. Although these time classifications are fairly common, an organization can use any planning time</a:t>
            </a:r>
            <a:r>
              <a:rPr lang="en-US" baseline="0" dirty="0" smtClean="0">
                <a:cs typeface="Arial" charset="0"/>
              </a:rPr>
              <a:t> </a:t>
            </a:r>
            <a:r>
              <a:rPr lang="en-US" dirty="0" smtClean="0">
                <a:cs typeface="Arial" charset="0"/>
              </a:rPr>
              <a:t>frame it wants.</a:t>
            </a:r>
          </a:p>
          <a:p>
            <a:pPr eaLnBrk="1" hangingPunct="1"/>
            <a:endParaRPr lang="en-US" dirty="0" smtClean="0">
              <a:cs typeface="Arial" charset="0"/>
            </a:endParaRPr>
          </a:p>
          <a:p>
            <a:pPr eaLnBrk="1" hangingPunct="1"/>
            <a:r>
              <a:rPr lang="en-US" b="1" dirty="0" smtClean="0">
                <a:cs typeface="Arial" charset="0"/>
              </a:rPr>
              <a:t>Specific plans </a:t>
            </a:r>
            <a:r>
              <a:rPr lang="en-US" dirty="0" smtClean="0">
                <a:cs typeface="Arial" charset="0"/>
              </a:rPr>
              <a:t>are clearly defined and leave no room for interpretation. A specific plan states its objectives in a way that eliminates ambiguity and problems with misunderstanding.</a:t>
            </a:r>
          </a:p>
          <a:p>
            <a:pPr eaLnBrk="1" hangingPunct="1"/>
            <a:endParaRPr lang="en-US" dirty="0" smtClean="0">
              <a:cs typeface="Arial" charset="0"/>
            </a:endParaRPr>
          </a:p>
          <a:p>
            <a:pPr eaLnBrk="1" hangingPunct="1"/>
            <a:r>
              <a:rPr lang="en-US" b="1" dirty="0" smtClean="0">
                <a:cs typeface="Arial" charset="0"/>
              </a:rPr>
              <a:t>Directional plans </a:t>
            </a:r>
            <a:r>
              <a:rPr lang="en-US" dirty="0" smtClean="0">
                <a:cs typeface="Arial" charset="0"/>
              </a:rPr>
              <a:t>are flexible plans that set out general guidelines. They provide focus but don’t lock managers into specific goals or courses of action.</a:t>
            </a:r>
          </a:p>
        </p:txBody>
      </p:sp>
      <p:sp>
        <p:nvSpPr>
          <p:cNvPr id="4" name="Slide Number Placeholder 3"/>
          <p:cNvSpPr>
            <a:spLocks noGrp="1"/>
          </p:cNvSpPr>
          <p:nvPr>
            <p:ph type="sldNum" sz="quarter" idx="5"/>
          </p:nvPr>
        </p:nvSpPr>
        <p:spPr/>
        <p:txBody>
          <a:bodyPr/>
          <a:lstStyle/>
          <a:p>
            <a:pPr>
              <a:defRPr/>
            </a:pPr>
            <a:fld id="{38364018-F146-4200-BB73-47F8A064E4B1}" type="slidenum">
              <a:rPr lang="en-US" smtClean="0"/>
              <a:pPr>
                <a:defRPr/>
              </a:pPr>
              <a:t>10</a:t>
            </a:fld>
            <a:endParaRPr lang="en-US" dirty="0"/>
          </a:p>
        </p:txBody>
      </p:sp>
    </p:spTree>
    <p:extLst>
      <p:ext uri="{BB962C8B-B14F-4D97-AF65-F5344CB8AC3E}">
        <p14:creationId xmlns:p14="http://schemas.microsoft.com/office/powerpoint/2010/main" val="2301480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a:lstStyle/>
          <a:p>
            <a:pPr eaLnBrk="1" hangingPunct="1"/>
            <a:r>
              <a:rPr lang="en-US" dirty="0" smtClean="0">
                <a:cs typeface="Arial" charset="0"/>
              </a:rPr>
              <a:t>We define </a:t>
            </a:r>
            <a:r>
              <a:rPr lang="en-US" b="1" dirty="0" smtClean="0">
                <a:cs typeface="Arial" charset="0"/>
              </a:rPr>
              <a:t>long-term plans </a:t>
            </a:r>
            <a:r>
              <a:rPr lang="en-US" dirty="0" smtClean="0">
                <a:cs typeface="Arial" charset="0"/>
              </a:rPr>
              <a:t>as those with a time frame beyond three years.  </a:t>
            </a:r>
            <a:r>
              <a:rPr lang="en-US" b="1" dirty="0" smtClean="0">
                <a:cs typeface="Arial" charset="0"/>
              </a:rPr>
              <a:t>Short-term plans </a:t>
            </a:r>
            <a:r>
              <a:rPr lang="en-US" dirty="0" smtClean="0">
                <a:cs typeface="Arial" charset="0"/>
              </a:rPr>
              <a:t>cover one year or less. Any time period in between would be an intermediate plan. Although these time classifications are fairly common, an organization can use any planning time</a:t>
            </a:r>
            <a:r>
              <a:rPr lang="en-US" baseline="0" dirty="0" smtClean="0">
                <a:cs typeface="Arial" charset="0"/>
              </a:rPr>
              <a:t> </a:t>
            </a:r>
            <a:r>
              <a:rPr lang="en-US" dirty="0" smtClean="0">
                <a:cs typeface="Arial" charset="0"/>
              </a:rPr>
              <a:t>frame it wants.</a:t>
            </a:r>
          </a:p>
          <a:p>
            <a:pPr eaLnBrk="1" hangingPunct="1"/>
            <a:endParaRPr lang="en-US" dirty="0" smtClean="0">
              <a:cs typeface="Arial" charset="0"/>
            </a:endParaRPr>
          </a:p>
          <a:p>
            <a:pPr eaLnBrk="1" hangingPunct="1"/>
            <a:r>
              <a:rPr lang="en-US" b="1" dirty="0" smtClean="0">
                <a:cs typeface="Arial" charset="0"/>
              </a:rPr>
              <a:t>Specific plans </a:t>
            </a:r>
            <a:r>
              <a:rPr lang="en-US" dirty="0" smtClean="0">
                <a:cs typeface="Arial" charset="0"/>
              </a:rPr>
              <a:t>are clearly defined and leave no room for interpretation. A specific plan states its objectives in a way that eliminates ambiguity and problems with misunderstanding.</a:t>
            </a:r>
          </a:p>
          <a:p>
            <a:pPr eaLnBrk="1" hangingPunct="1"/>
            <a:endParaRPr lang="en-US" dirty="0" smtClean="0">
              <a:cs typeface="Arial" charset="0"/>
            </a:endParaRPr>
          </a:p>
          <a:p>
            <a:pPr eaLnBrk="1" hangingPunct="1"/>
            <a:r>
              <a:rPr lang="en-US" b="1" dirty="0" smtClean="0">
                <a:cs typeface="Arial" charset="0"/>
              </a:rPr>
              <a:t>Directional plans </a:t>
            </a:r>
            <a:r>
              <a:rPr lang="en-US" dirty="0" smtClean="0">
                <a:cs typeface="Arial" charset="0"/>
              </a:rPr>
              <a:t>are flexible plans that set out general guidelines. They provide focus but don’t lock managers into specific goals or courses of action.</a:t>
            </a:r>
          </a:p>
        </p:txBody>
      </p:sp>
      <p:sp>
        <p:nvSpPr>
          <p:cNvPr id="4" name="Slide Number Placeholder 3"/>
          <p:cNvSpPr>
            <a:spLocks noGrp="1"/>
          </p:cNvSpPr>
          <p:nvPr>
            <p:ph type="sldNum" sz="quarter" idx="5"/>
          </p:nvPr>
        </p:nvSpPr>
        <p:spPr/>
        <p:txBody>
          <a:bodyPr/>
          <a:lstStyle/>
          <a:p>
            <a:pPr>
              <a:defRPr/>
            </a:pPr>
            <a:fld id="{38364018-F146-4200-BB73-47F8A064E4B1}" type="slidenum">
              <a:rPr lang="en-US" smtClean="0"/>
              <a:pPr>
                <a:defRPr/>
              </a:pPr>
              <a:t>11</a:t>
            </a:fld>
            <a:endParaRPr lang="en-US" dirty="0"/>
          </a:p>
        </p:txBody>
      </p:sp>
    </p:spTree>
    <p:extLst>
      <p:ext uri="{BB962C8B-B14F-4D97-AF65-F5344CB8AC3E}">
        <p14:creationId xmlns:p14="http://schemas.microsoft.com/office/powerpoint/2010/main" val="2301480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47024"/>
          </a:solidFill>
          <a:ln>
            <a:noFill/>
          </a:ln>
          <a:extLst/>
        </p:spPr>
        <p:txBody>
          <a:bodyPr anchor="ctr"/>
          <a:lstStyle/>
          <a:p>
            <a:pPr algn="ctr">
              <a:defRPr/>
            </a:pPr>
            <a:endParaRPr lang="en-US" dirty="0">
              <a:solidFill>
                <a:schemeClr val="accent1"/>
              </a:solidFill>
              <a:latin typeface="Calibri" pitchFamily="64" charset="0"/>
            </a:endParaRPr>
          </a:p>
        </p:txBody>
      </p:sp>
      <p:sp>
        <p:nvSpPr>
          <p:cNvPr id="6"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200" b="1" dirty="0">
                <a:solidFill>
                  <a:schemeClr val="bg1"/>
                </a:solidFill>
                <a:latin typeface="Calibri" pitchFamily="34" charset="0"/>
              </a:rPr>
              <a:t>Copyright © 2014 Pearson Education, Inc. publishing as Prentice Hall</a:t>
            </a: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spcBef>
                <a:spcPct val="50000"/>
              </a:spcBef>
              <a:defRPr/>
            </a:pPr>
            <a:r>
              <a:rPr lang="en-US" sz="1200" b="1" dirty="0" smtClean="0">
                <a:solidFill>
                  <a:schemeClr val="bg1"/>
                </a:solidFill>
              </a:rPr>
              <a:t>8-</a:t>
            </a:r>
            <a:fld id="{0AD52467-8787-4765-943E-3102C8265642}" type="slidenum">
              <a:rPr lang="en-US" sz="1200" b="1" smtClean="0">
                <a:solidFill>
                  <a:schemeClr val="bg1"/>
                </a:solidFill>
              </a:rPr>
              <a:pPr>
                <a:spcBef>
                  <a:spcPct val="50000"/>
                </a:spcBef>
                <a:defRPr/>
              </a:pPr>
              <a:t>‹#›</a:t>
            </a:fld>
            <a:r>
              <a:rPr lang="en-US" sz="1200" b="1" dirty="0" smtClean="0">
                <a:solidFill>
                  <a:schemeClr val="bg1"/>
                </a:solidFill>
              </a:rPr>
              <a:t> </a:t>
            </a:r>
            <a:endParaRPr lang="en-US" sz="1200" b="1" dirty="0">
              <a:solidFill>
                <a:schemeClr val="bg1"/>
              </a:solidFill>
            </a:endParaRPr>
          </a:p>
        </p:txBody>
      </p:sp>
      <p:pic>
        <p:nvPicPr>
          <p:cNvPr id="8" name="Picture 9"/>
          <p:cNvPicPr>
            <a:picLocks noChangeAspect="1" noChangeArrowheads="1"/>
          </p:cNvPicPr>
          <p:nvPr userDrawn="1"/>
        </p:nvPicPr>
        <p:blipFill>
          <a:blip r:embed="rId2" cstate="print"/>
          <a:srcRect/>
          <a:stretch>
            <a:fillRect/>
          </a:stretch>
        </p:blipFill>
        <p:spPr bwMode="auto">
          <a:xfrm>
            <a:off x="5348288" y="4495800"/>
            <a:ext cx="366712" cy="1524000"/>
          </a:xfrm>
          <a:prstGeom prst="rect">
            <a:avLst/>
          </a:prstGeom>
          <a:noFill/>
          <a:ln w="9525">
            <a:noFill/>
            <a:miter lim="800000"/>
            <a:headEnd/>
            <a:tailEnd/>
          </a:ln>
        </p:spPr>
      </p:pic>
      <p:sp>
        <p:nvSpPr>
          <p:cNvPr id="103430" name="Title Placeholder 1"/>
          <p:cNvSpPr>
            <a:spLocks noGrp="1"/>
          </p:cNvSpPr>
          <p:nvPr>
            <p:ph type="ctrTitle"/>
          </p:nvPr>
        </p:nvSpPr>
        <p:spPr>
          <a:xfrm>
            <a:off x="4724400" y="1219200"/>
            <a:ext cx="3505200" cy="1470025"/>
          </a:xfrm>
        </p:spPr>
        <p:txBody>
          <a:bodyPr/>
          <a:lstStyle>
            <a:lvl1pPr algn="l">
              <a:defRPr sz="3600" smtClean="0">
                <a:solidFill>
                  <a:srgbClr val="F47024"/>
                </a:solidFill>
                <a:latin typeface="HelveticaNeue-Light" charset="0"/>
              </a:defRPr>
            </a:lvl1pPr>
          </a:lstStyle>
          <a:p>
            <a:pPr lvl="0"/>
            <a:r>
              <a:rPr lang="en-US" noProof="0" smtClean="0"/>
              <a:t>Click to edit Master title style</a:t>
            </a:r>
          </a:p>
        </p:txBody>
      </p:sp>
      <p:sp>
        <p:nvSpPr>
          <p:cNvPr id="103431" name="Text Placeholder 2"/>
          <p:cNvSpPr>
            <a:spLocks noGrp="1"/>
          </p:cNvSpPr>
          <p:nvPr>
            <p:ph type="subTitle" idx="1"/>
          </p:nvPr>
        </p:nvSpPr>
        <p:spPr>
          <a:xfrm>
            <a:off x="4800600" y="2514600"/>
            <a:ext cx="3124200" cy="1752600"/>
          </a:xfrm>
        </p:spPr>
        <p:txBody>
          <a:bodyPr/>
          <a:lstStyle>
            <a:lvl1pPr marL="0" indent="0">
              <a:buFont typeface="Arial" pitchFamily="34" charset="0"/>
              <a:buNone/>
              <a:defRPr sz="3600" smtClean="0">
                <a:solidFill>
                  <a:srgbClr val="897DBB"/>
                </a:solidFill>
                <a:latin typeface="HelveticaNeue-Bold" charset="0"/>
              </a:defRPr>
            </a:lvl1pPr>
          </a:lstStyle>
          <a:p>
            <a:pPr lvl="0"/>
            <a:r>
              <a:rPr lang="en-US" noProof="0" smtClean="0"/>
              <a:t>Click to edit Master subtitle style</a:t>
            </a:r>
          </a:p>
        </p:txBody>
      </p:sp>
    </p:spTree>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4"/>
          <p:cNvSpPr>
            <a:spLocks noChangeArrowheads="1"/>
          </p:cNvSpPr>
          <p:nvPr/>
        </p:nvSpPr>
        <p:spPr bwMode="auto">
          <a:xfrm>
            <a:off x="0" y="6324600"/>
            <a:ext cx="9144000" cy="533400"/>
          </a:xfrm>
          <a:prstGeom prst="rect">
            <a:avLst/>
          </a:prstGeom>
          <a:solidFill>
            <a:srgbClr val="F47024"/>
          </a:solidFill>
          <a:ln>
            <a:noFill/>
          </a:ln>
          <a:extLst/>
        </p:spPr>
        <p:txBody>
          <a:bodyPr anchor="ctr"/>
          <a:lstStyle/>
          <a:p>
            <a:pPr algn="ctr">
              <a:defRPr/>
            </a:pPr>
            <a:endParaRPr lang="en-US" dirty="0">
              <a:solidFill>
                <a:schemeClr val="accent1"/>
              </a:solidFill>
              <a:latin typeface="Calibri" pitchFamily="64" charset="0"/>
            </a:endParaRPr>
          </a:p>
        </p:txBody>
      </p:sp>
      <p:sp>
        <p:nvSpPr>
          <p:cNvPr id="6"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200" b="1" dirty="0">
                <a:solidFill>
                  <a:schemeClr val="bg1"/>
                </a:solidFill>
                <a:latin typeface="Calibri" pitchFamily="34" charset="0"/>
              </a:rPr>
              <a:t>Copyright © 2014 Pearson Education, Inc. publishing as Prentice Hall</a:t>
            </a: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spcBef>
                <a:spcPct val="50000"/>
              </a:spcBef>
              <a:defRPr/>
            </a:pPr>
            <a:r>
              <a:rPr lang="en-US" sz="1200" b="1" dirty="0" smtClean="0">
                <a:solidFill>
                  <a:schemeClr val="bg1"/>
                </a:solidFill>
              </a:rPr>
              <a:t>8-</a:t>
            </a:r>
            <a:fld id="{6A2381A5-68F9-431B-8719-7A519FE8E592}" type="slidenum">
              <a:rPr lang="en-US" sz="1200" b="1" smtClean="0">
                <a:solidFill>
                  <a:schemeClr val="bg1"/>
                </a:solidFill>
              </a:rPr>
              <a:pPr>
                <a:spcBef>
                  <a:spcPct val="50000"/>
                </a:spcBef>
                <a:defRPr/>
              </a:pPr>
              <a:t>‹#›</a:t>
            </a:fld>
            <a:r>
              <a:rPr lang="en-US" sz="1200" b="1" dirty="0" smtClean="0">
                <a:solidFill>
                  <a:schemeClr val="bg1"/>
                </a:solidFill>
              </a:rPr>
              <a:t> </a:t>
            </a:r>
            <a:endParaRPr lang="en-US" sz="1200" b="1" dirty="0">
              <a:solidFill>
                <a:schemeClr val="bg1"/>
              </a:solidFill>
            </a:endParaRPr>
          </a:p>
        </p:txBody>
      </p:sp>
      <p:cxnSp>
        <p:nvCxnSpPr>
          <p:cNvPr id="8" name="Straight Connector 7"/>
          <p:cNvCxnSpPr>
            <a:cxnSpLocks noChangeShapeType="1"/>
          </p:cNvCxnSpPr>
          <p:nvPr/>
        </p:nvCxnSpPr>
        <p:spPr bwMode="auto">
          <a:xfrm>
            <a:off x="457200" y="1371600"/>
            <a:ext cx="8229600" cy="0"/>
          </a:xfrm>
          <a:prstGeom prst="line">
            <a:avLst/>
          </a:prstGeom>
          <a:noFill/>
          <a:ln w="44450" algn="ctr">
            <a:solidFill>
              <a:srgbClr val="897DBB"/>
            </a:solidFill>
            <a:round/>
            <a:headEnd/>
            <a:tailEnd/>
          </a:ln>
        </p:spPr>
      </p:cxn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dirty="0"/>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D254E20A-A402-4DC2-9120-3DFA48AA15EE}" type="datetime4">
              <a:rPr lang="en-US" smtClean="0"/>
              <a:pPr/>
              <a:t>September 13, 2016</a:t>
            </a:fld>
            <a:endParaRPr lang="en-US" dirty="0"/>
          </a:p>
        </p:txBody>
      </p:sp>
      <p:sp>
        <p:nvSpPr>
          <p:cNvPr id="5" name="Footer Placeholder 4"/>
          <p:cNvSpPr>
            <a:spLocks noGrp="1"/>
          </p:cNvSpPr>
          <p:nvPr>
            <p:ph type="ftr" sz="quarter" idx="11"/>
          </p:nvPr>
        </p:nvSpPr>
        <p:spPr/>
        <p:txBody>
          <a:bodyPr/>
          <a:lstStyle/>
          <a:p>
            <a:r>
              <a:rPr lang="en-US" dirty="0" smtClean="0"/>
              <a:t>Copyright © 2016 Pearson Education, Inc</a:t>
            </a:r>
            <a:endParaRPr lang="en-US" dirty="0"/>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8B24BDD7-51F3-4107-9376-2E224979C618}" type="datetime4">
              <a:rPr lang="en-US" smtClean="0"/>
              <a:pPr/>
              <a:t>September 13, 2016</a:t>
            </a:fld>
            <a:endParaRPr lang="en-US" dirty="0"/>
          </a:p>
        </p:txBody>
      </p:sp>
      <p:sp>
        <p:nvSpPr>
          <p:cNvPr id="5" name="Footer Placeholder 4"/>
          <p:cNvSpPr>
            <a:spLocks noGrp="1"/>
          </p:cNvSpPr>
          <p:nvPr>
            <p:ph type="ftr" sz="quarter" idx="11"/>
          </p:nvPr>
        </p:nvSpPr>
        <p:spPr/>
        <p:txBody>
          <a:bodyPr/>
          <a:lstStyle/>
          <a:p>
            <a:r>
              <a:rPr lang="en-US" dirty="0" smtClean="0"/>
              <a:t>Copyright © 2016 Pearson Education, Inc</a:t>
            </a:r>
            <a:endParaRPr lang="en-US" dirty="0"/>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79D5E55B-CCF7-43F4-B160-CAD7D593A930}" type="datetime4">
              <a:rPr lang="en-US" smtClean="0"/>
              <a:pPr/>
              <a:t>September 13, 2016</a:t>
            </a:fld>
            <a:endParaRPr lang="en-US" dirty="0"/>
          </a:p>
        </p:txBody>
      </p:sp>
      <p:sp>
        <p:nvSpPr>
          <p:cNvPr id="5" name="Footer Placeholder 4"/>
          <p:cNvSpPr>
            <a:spLocks noGrp="1"/>
          </p:cNvSpPr>
          <p:nvPr>
            <p:ph type="ftr" sz="quarter" idx="11"/>
          </p:nvPr>
        </p:nvSpPr>
        <p:spPr/>
        <p:txBody>
          <a:bodyPr/>
          <a:lstStyle/>
          <a:p>
            <a:r>
              <a:rPr lang="en-US" dirty="0" smtClean="0"/>
              <a:t>Copyright © 2016 Pearson Education, Inc</a:t>
            </a:r>
            <a:endParaRPr lang="en-US" dirty="0"/>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5046F163-659B-488C-89CE-67EC4E0C4FD1}" type="datetime4">
              <a:rPr lang="en-US" smtClean="0"/>
              <a:pPr/>
              <a:t>September 13, 2016</a:t>
            </a:fld>
            <a:endParaRPr lang="en-US" dirty="0"/>
          </a:p>
        </p:txBody>
      </p:sp>
      <p:sp>
        <p:nvSpPr>
          <p:cNvPr id="6" name="Footer Placeholder 5"/>
          <p:cNvSpPr>
            <a:spLocks noGrp="1"/>
          </p:cNvSpPr>
          <p:nvPr>
            <p:ph type="ftr" sz="quarter" idx="11"/>
          </p:nvPr>
        </p:nvSpPr>
        <p:spPr/>
        <p:txBody>
          <a:bodyPr/>
          <a:lstStyle/>
          <a:p>
            <a:r>
              <a:rPr lang="en-US" dirty="0" smtClean="0"/>
              <a:t>Copyright © 2016 Pearson Education, Inc</a:t>
            </a:r>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0122A66B-E373-48F1-8583-7009E9FD2B5B}" type="datetime4">
              <a:rPr lang="en-US" smtClean="0"/>
              <a:pPr/>
              <a:t>September 13, 2016</a:t>
            </a:fld>
            <a:endParaRPr lang="en-US" dirty="0"/>
          </a:p>
        </p:txBody>
      </p:sp>
      <p:sp>
        <p:nvSpPr>
          <p:cNvPr id="8" name="Footer Placeholder 7"/>
          <p:cNvSpPr>
            <a:spLocks noGrp="1"/>
          </p:cNvSpPr>
          <p:nvPr>
            <p:ph type="ftr" sz="quarter" idx="11"/>
          </p:nvPr>
        </p:nvSpPr>
        <p:spPr/>
        <p:txBody>
          <a:bodyPr/>
          <a:lstStyle/>
          <a:p>
            <a:r>
              <a:rPr lang="en-US" dirty="0" smtClean="0"/>
              <a:t>Copyright © 2016 Pearson Education, Inc</a:t>
            </a:r>
            <a:endParaRPr lang="en-US" dirty="0"/>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dirty="0"/>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p:cNvSpPr>
            <a:spLocks noGrp="1"/>
          </p:cNvSpPr>
          <p:nvPr>
            <p:ph type="dt" sz="half" idx="10"/>
          </p:nvPr>
        </p:nvSpPr>
        <p:spPr/>
        <p:txBody>
          <a:bodyPr/>
          <a:lstStyle/>
          <a:p>
            <a:fld id="{6029AFD3-9C23-4CE9-A8C5-05DDC7108EE3}" type="datetime4">
              <a:rPr lang="en-US" smtClean="0"/>
              <a:pPr/>
              <a:t>September 13, 2016</a:t>
            </a:fld>
            <a:endParaRPr lang="en-US" dirty="0"/>
          </a:p>
        </p:txBody>
      </p:sp>
      <p:sp>
        <p:nvSpPr>
          <p:cNvPr id="4" name="Footer Placeholder 3"/>
          <p:cNvSpPr>
            <a:spLocks noGrp="1"/>
          </p:cNvSpPr>
          <p:nvPr>
            <p:ph type="ftr" sz="quarter" idx="11"/>
          </p:nvPr>
        </p:nvSpPr>
        <p:spPr/>
        <p:txBody>
          <a:bodyPr/>
          <a:lstStyle/>
          <a:p>
            <a:r>
              <a:rPr lang="en-US" dirty="0" smtClean="0"/>
              <a:t>Copyright © 2016 Pearson Education, Inc</a:t>
            </a:r>
            <a:endParaRPr lang="en-US" dirty="0"/>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8003BFD2-2F0E-4819-B16C-8D66C7B9DE19}" type="datetime4">
              <a:rPr lang="en-US" smtClean="0"/>
              <a:pPr/>
              <a:t>September 13, 2016</a:t>
            </a:fld>
            <a:endParaRPr lang="en-US" dirty="0"/>
          </a:p>
        </p:txBody>
      </p:sp>
      <p:sp>
        <p:nvSpPr>
          <p:cNvPr id="3" name="Footer Placeholder 2"/>
          <p:cNvSpPr>
            <a:spLocks noGrp="1"/>
          </p:cNvSpPr>
          <p:nvPr>
            <p:ph type="ftr" sz="quarter" idx="11"/>
          </p:nvPr>
        </p:nvSpPr>
        <p:spPr/>
        <p:txBody>
          <a:bodyPr/>
          <a:lstStyle/>
          <a:p>
            <a:r>
              <a:rPr lang="en-US" dirty="0" smtClean="0"/>
              <a:t>Copyright © 2016 Pearson Education, Inc</a:t>
            </a:r>
            <a:endParaRPr lang="en-US" dirty="0"/>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B10A13D-0224-473F-8E4C-98B57D1696E1}" type="datetime4">
              <a:rPr lang="en-US" smtClean="0"/>
              <a:pPr/>
              <a:t>September 13, 2016</a:t>
            </a:fld>
            <a:endParaRPr lang="en-US" dirty="0"/>
          </a:p>
        </p:txBody>
      </p:sp>
      <p:sp>
        <p:nvSpPr>
          <p:cNvPr id="6" name="Footer Placeholder 5"/>
          <p:cNvSpPr>
            <a:spLocks noGrp="1"/>
          </p:cNvSpPr>
          <p:nvPr>
            <p:ph type="ftr" sz="quarter" idx="11"/>
          </p:nvPr>
        </p:nvSpPr>
        <p:spPr/>
        <p:txBody>
          <a:bodyPr/>
          <a:lstStyle/>
          <a:p>
            <a:r>
              <a:rPr lang="en-US" dirty="0" smtClean="0"/>
              <a:t>Copyright © 2016 Pearson Education, Inc</a:t>
            </a:r>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B0C11B2-98CF-4BC2-9595-F77BFA2B5FC1}" type="datetime4">
              <a:rPr lang="en-US" smtClean="0"/>
              <a:pPr/>
              <a:t>September 13, 2016</a:t>
            </a:fld>
            <a:endParaRPr lang="en-US" dirty="0"/>
          </a:p>
        </p:txBody>
      </p:sp>
      <p:sp>
        <p:nvSpPr>
          <p:cNvPr id="6" name="Footer Placeholder 5"/>
          <p:cNvSpPr>
            <a:spLocks noGrp="1"/>
          </p:cNvSpPr>
          <p:nvPr>
            <p:ph type="ftr" sz="quarter" idx="11"/>
          </p:nvPr>
        </p:nvSpPr>
        <p:spPr/>
        <p:txBody>
          <a:bodyPr/>
          <a:lstStyle/>
          <a:p>
            <a:r>
              <a:rPr lang="en-US" dirty="0" smtClean="0"/>
              <a:t>Copyright © 2016 Pearson Education, Inc</a:t>
            </a:r>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650891-84DC-4EF9-ACB3-95FEFB3ED1FA}" type="datetime4">
              <a:rPr lang="en-US" smtClean="0"/>
              <a:pPr/>
              <a:t>September 13, 2016</a:t>
            </a:fld>
            <a:endParaRPr lang="en-US" dirty="0"/>
          </a:p>
        </p:txBody>
      </p:sp>
      <p:sp>
        <p:nvSpPr>
          <p:cNvPr id="5" name="Footer Placeholder 4"/>
          <p:cNvSpPr>
            <a:spLocks noGrp="1"/>
          </p:cNvSpPr>
          <p:nvPr>
            <p:ph type="ftr" sz="quarter" idx="11"/>
          </p:nvPr>
        </p:nvSpPr>
        <p:spPr/>
        <p:txBody>
          <a:bodyPr/>
          <a:lstStyle/>
          <a:p>
            <a:r>
              <a:rPr lang="en-US" dirty="0" smtClean="0"/>
              <a:t>Copyright © 2016 Pearson Education, Inc</a:t>
            </a:r>
            <a:endParaRPr lang="en-US" dirty="0"/>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94DA32-120B-4CA3-AB6D-79E9F3E7AD5C}" type="datetime4">
              <a:rPr lang="en-US" smtClean="0"/>
              <a:pPr/>
              <a:t>September 13, 2016</a:t>
            </a:fld>
            <a:endParaRPr lang="en-US" dirty="0"/>
          </a:p>
        </p:txBody>
      </p:sp>
      <p:sp>
        <p:nvSpPr>
          <p:cNvPr id="5" name="Footer Placeholder 4"/>
          <p:cNvSpPr>
            <a:spLocks noGrp="1"/>
          </p:cNvSpPr>
          <p:nvPr>
            <p:ph type="ftr" sz="quarter" idx="11"/>
          </p:nvPr>
        </p:nvSpPr>
        <p:spPr/>
        <p:txBody>
          <a:bodyPr/>
          <a:lstStyle/>
          <a:p>
            <a:r>
              <a:rPr lang="en-US" dirty="0" smtClean="0"/>
              <a:t>Copyright © 2016 Pearson Education, Inc</a:t>
            </a:r>
            <a:endParaRPr lang="en-US" dirty="0"/>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4.wmf"/><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47024"/>
          </a:solidFill>
          <a:ln>
            <a:noFill/>
          </a:ln>
          <a:extLst/>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200" b="1" dirty="0">
                <a:solidFill>
                  <a:schemeClr val="bg1"/>
                </a:solidFill>
                <a:latin typeface="Calibri" pitchFamily="34" charset="0"/>
              </a:rPr>
              <a:t>Copyright © 2014 Pearson Education, Inc. publishing as Prentice Hall</a:t>
            </a: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a:solidFill>
                  <a:schemeClr val="bg1"/>
                </a:solidFill>
              </a:rPr>
              <a:t>8-</a:t>
            </a:r>
            <a:fld id="{E41C5C17-CD2D-4B16-8D81-ECFB73A8EB2F}" type="slidenum">
              <a:rPr lang="en-US" sz="1200" b="1">
                <a:solidFill>
                  <a:schemeClr val="bg1"/>
                </a:solidFill>
              </a:rPr>
              <a:pPr eaLnBrk="0" hangingPunct="0">
                <a:spcBef>
                  <a:spcPct val="50000"/>
                </a:spcBef>
              </a:pPr>
              <a:t>‹#›</a:t>
            </a:fld>
            <a:r>
              <a:rPr lang="en-US" sz="1200" b="1" dirty="0">
                <a:solidFill>
                  <a:schemeClr val="bg1"/>
                </a:solidFill>
              </a:rPr>
              <a:t> </a:t>
            </a:r>
          </a:p>
        </p:txBody>
      </p:sp>
      <p:sp>
        <p:nvSpPr>
          <p:cNvPr id="1030"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cxnSp>
        <p:nvCxnSpPr>
          <p:cNvPr id="1031" name="Straight Connector 14"/>
          <p:cNvCxnSpPr>
            <a:cxnSpLocks noChangeShapeType="1"/>
          </p:cNvCxnSpPr>
          <p:nvPr/>
        </p:nvCxnSpPr>
        <p:spPr bwMode="auto">
          <a:xfrm>
            <a:off x="1676400" y="1371600"/>
            <a:ext cx="6629400" cy="0"/>
          </a:xfrm>
          <a:prstGeom prst="line">
            <a:avLst/>
          </a:prstGeom>
          <a:noFill/>
          <a:ln w="31750" algn="ctr">
            <a:solidFill>
              <a:srgbClr val="F47024"/>
            </a:solidFill>
            <a:round/>
            <a:headEnd/>
            <a:tailEnd/>
          </a:ln>
        </p:spPr>
      </p:cxnSp>
      <p:pic>
        <p:nvPicPr>
          <p:cNvPr id="1032" name="Picture 9"/>
          <p:cNvPicPr>
            <a:picLocks noChangeAspect="1" noChangeArrowheads="1"/>
          </p:cNvPicPr>
          <p:nvPr/>
        </p:nvPicPr>
        <p:blipFill>
          <a:blip r:embed="rId13" cstate="print"/>
          <a:srcRect/>
          <a:stretch>
            <a:fillRect/>
          </a:stretch>
        </p:blipFill>
        <p:spPr bwMode="auto">
          <a:xfrm>
            <a:off x="1143000" y="228600"/>
            <a:ext cx="8001000" cy="1050925"/>
          </a:xfrm>
          <a:prstGeom prst="rect">
            <a:avLst/>
          </a:prstGeom>
          <a:noFill/>
          <a:ln w="9525">
            <a:noFill/>
            <a:miter lim="800000"/>
            <a:headEnd/>
            <a:tailEnd/>
          </a:ln>
        </p:spPr>
      </p:pic>
      <p:cxnSp>
        <p:nvCxnSpPr>
          <p:cNvPr id="1033" name="Straight Connector 14"/>
          <p:cNvCxnSpPr>
            <a:cxnSpLocks noChangeShapeType="1"/>
          </p:cNvCxnSpPr>
          <p:nvPr/>
        </p:nvCxnSpPr>
        <p:spPr bwMode="auto">
          <a:xfrm>
            <a:off x="1524000" y="1524000"/>
            <a:ext cx="0" cy="4648200"/>
          </a:xfrm>
          <a:prstGeom prst="line">
            <a:avLst/>
          </a:prstGeom>
          <a:noFill/>
          <a:ln w="31750" algn="ctr">
            <a:solidFill>
              <a:srgbClr val="F47024"/>
            </a:solidFill>
            <a:round/>
            <a:headEnd/>
            <a:tailEnd/>
          </a:ln>
        </p:spPr>
      </p:cxnSp>
      <p:sp>
        <p:nvSpPr>
          <p:cNvPr id="108557" name="Arc 13"/>
          <p:cNvSpPr>
            <a:spLocks/>
          </p:cNvSpPr>
          <p:nvPr/>
        </p:nvSpPr>
        <p:spPr bwMode="auto">
          <a:xfrm flipH="1">
            <a:off x="1524000" y="1371600"/>
            <a:ext cx="152400" cy="152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0">
            <a:solidFill>
              <a:srgbClr val="F47024"/>
            </a:solidFill>
            <a:round/>
            <a:headEnd/>
            <a:tailEnd/>
          </a:ln>
          <a:effectLst/>
          <a:extLst/>
        </p:spPr>
        <p:txBody>
          <a:bodyPr wrap="none" anchor="ctr"/>
          <a:lstStyle/>
          <a:p>
            <a:pPr>
              <a:defRPr/>
            </a:pPr>
            <a:endParaRPr lang="en-US" dirty="0">
              <a:latin typeface="Arial" pitchFamily="34" charset="0"/>
              <a:cs typeface="Arial" pitchFamily="34" charset="0"/>
            </a:endParaRPr>
          </a:p>
        </p:txBody>
      </p:sp>
      <p:sp>
        <p:nvSpPr>
          <p:cNvPr id="1035" name="Title Placeholder 2"/>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936" r:id="rId1"/>
    <p:sldLayoutId id="2147483935" r:id="rId2"/>
    <p:sldLayoutId id="2147483934" r:id="rId3"/>
    <p:sldLayoutId id="2147483933" r:id="rId4"/>
    <p:sldLayoutId id="2147483932" r:id="rId5"/>
    <p:sldLayoutId id="2147483931" r:id="rId6"/>
    <p:sldLayoutId id="2147483930" r:id="rId7"/>
    <p:sldLayoutId id="2147483929" r:id="rId8"/>
    <p:sldLayoutId id="2147483928" r:id="rId9"/>
    <p:sldLayoutId id="2147483927" r:id="rId10"/>
    <p:sldLayoutId id="2147483926"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Calibri" pitchFamily="34" charset="0"/>
        </a:defRPr>
      </a:lvl2pPr>
      <a:lvl3pPr algn="ctr" rtl="0" fontAlgn="base">
        <a:spcBef>
          <a:spcPct val="0"/>
        </a:spcBef>
        <a:spcAft>
          <a:spcPct val="0"/>
        </a:spcAft>
        <a:defRPr sz="4400">
          <a:solidFill>
            <a:schemeClr val="tx2"/>
          </a:solidFill>
          <a:latin typeface="Calibri" pitchFamily="34" charset="0"/>
        </a:defRPr>
      </a:lvl3pPr>
      <a:lvl4pPr algn="ctr" rtl="0" fontAlgn="base">
        <a:spcBef>
          <a:spcPct val="0"/>
        </a:spcBef>
        <a:spcAft>
          <a:spcPct val="0"/>
        </a:spcAft>
        <a:defRPr sz="4400">
          <a:solidFill>
            <a:schemeClr val="tx2"/>
          </a:solidFill>
          <a:latin typeface="Calibri" pitchFamily="34" charset="0"/>
        </a:defRPr>
      </a:lvl4pPr>
      <a:lvl5pPr algn="ctr" rtl="0" fontAlgn="base">
        <a:spcBef>
          <a:spcPct val="0"/>
        </a:spcBef>
        <a:spcAft>
          <a:spcPct val="0"/>
        </a:spcAft>
        <a:defRPr sz="4400">
          <a:solidFill>
            <a:schemeClr val="tx2"/>
          </a:solidFill>
          <a:latin typeface="Calibri" pitchFamily="34" charset="0"/>
        </a:defRPr>
      </a:lvl5pPr>
      <a:lvl6pPr marL="457200" algn="ctr" rtl="0" eaLnBrk="1" fontAlgn="base" hangingPunct="1">
        <a:spcBef>
          <a:spcPct val="0"/>
        </a:spcBef>
        <a:spcAft>
          <a:spcPct val="0"/>
        </a:spcAft>
        <a:defRPr sz="4400">
          <a:solidFill>
            <a:schemeClr val="tx2"/>
          </a:solidFill>
          <a:latin typeface="Calibri" pitchFamily="34" charset="0"/>
        </a:defRPr>
      </a:lvl6pPr>
      <a:lvl7pPr marL="914400" algn="ctr" rtl="0" eaLnBrk="1" fontAlgn="base" hangingPunct="1">
        <a:spcBef>
          <a:spcPct val="0"/>
        </a:spcBef>
        <a:spcAft>
          <a:spcPct val="0"/>
        </a:spcAft>
        <a:defRPr sz="4400">
          <a:solidFill>
            <a:schemeClr val="tx2"/>
          </a:solidFill>
          <a:latin typeface="Calibri" pitchFamily="34" charset="0"/>
        </a:defRPr>
      </a:lvl7pPr>
      <a:lvl8pPr marL="1371600" algn="ctr" rtl="0" eaLnBrk="1" fontAlgn="base" hangingPunct="1">
        <a:spcBef>
          <a:spcPct val="0"/>
        </a:spcBef>
        <a:spcAft>
          <a:spcPct val="0"/>
        </a:spcAft>
        <a:defRPr sz="4400">
          <a:solidFill>
            <a:schemeClr val="tx2"/>
          </a:solidFill>
          <a:latin typeface="Calibri" pitchFamily="34" charset="0"/>
        </a:defRPr>
      </a:lvl8pPr>
      <a:lvl9pPr marL="1828800" algn="ctr" rtl="0" eaLnBrk="1" fontAlgn="base" hangingPunct="1">
        <a:spcBef>
          <a:spcPct val="0"/>
        </a:spcBef>
        <a:spcAft>
          <a:spcPct val="0"/>
        </a:spcAft>
        <a:defRPr sz="4400">
          <a:solidFill>
            <a:schemeClr val="tx2"/>
          </a:solidFill>
          <a:latin typeface="Calibri" pitchFamily="34" charset="0"/>
        </a:defRPr>
      </a:lvl9pPr>
    </p:titleStyle>
    <p:bodyStyle>
      <a:lvl1pPr marL="342900" indent="-342900" algn="l" rtl="0" fontAlgn="base">
        <a:spcBef>
          <a:spcPct val="20000"/>
        </a:spcBef>
        <a:spcAft>
          <a:spcPct val="0"/>
        </a:spcAft>
        <a:buFont typeface="Arial" charset="0"/>
        <a:defRPr sz="2800" i="1">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i="1">
          <a:solidFill>
            <a:schemeClr val="tx1"/>
          </a:solidFill>
          <a:latin typeface="+mn-lt"/>
        </a:defRPr>
      </a:lvl2pPr>
      <a:lvl3pPr marL="1143000" indent="-228600" algn="l" rtl="0" fontAlgn="base">
        <a:spcBef>
          <a:spcPct val="20000"/>
        </a:spcBef>
        <a:spcAft>
          <a:spcPct val="0"/>
        </a:spcAft>
        <a:buFont typeface="Arial" charset="0"/>
        <a:buChar char="•"/>
        <a:defRPr sz="2400" i="1">
          <a:solidFill>
            <a:schemeClr val="tx1"/>
          </a:solidFill>
          <a:latin typeface="+mn-lt"/>
        </a:defRPr>
      </a:lvl3pPr>
      <a:lvl4pPr marL="1600200" indent="-228600" algn="l" rtl="0" fontAlgn="base">
        <a:spcBef>
          <a:spcPct val="20000"/>
        </a:spcBef>
        <a:spcAft>
          <a:spcPct val="0"/>
        </a:spcAft>
        <a:buFont typeface="Arial" charset="0"/>
        <a:buChar char="–"/>
        <a:defRPr sz="2000" i="1">
          <a:solidFill>
            <a:schemeClr val="tx1"/>
          </a:solidFill>
          <a:latin typeface="+mn-lt"/>
        </a:defRPr>
      </a:lvl4pPr>
      <a:lvl5pPr marL="2057400" indent="-228600" algn="l" rtl="0" fontAlgn="base">
        <a:spcBef>
          <a:spcPct val="20000"/>
        </a:spcBef>
        <a:spcAft>
          <a:spcPct val="0"/>
        </a:spcAft>
        <a:buFont typeface="Arial" charset="0"/>
        <a:buChar char="»"/>
        <a:defRPr sz="2000" i="1">
          <a:solidFill>
            <a:schemeClr val="tx1"/>
          </a:solidFill>
          <a:latin typeface="+mn-lt"/>
        </a:defRPr>
      </a:lvl5pPr>
      <a:lvl6pPr marL="2514600" indent="-228600" algn="l" rtl="0" eaLnBrk="1" fontAlgn="base" hangingPunct="1">
        <a:spcBef>
          <a:spcPct val="20000"/>
        </a:spcBef>
        <a:spcAft>
          <a:spcPct val="0"/>
        </a:spcAft>
        <a:buFont typeface="Arial" pitchFamily="34" charset="0"/>
        <a:buChar char="»"/>
        <a:defRPr sz="2000" i="1">
          <a:solidFill>
            <a:schemeClr val="tx1"/>
          </a:solidFill>
          <a:latin typeface="+mn-lt"/>
        </a:defRPr>
      </a:lvl6pPr>
      <a:lvl7pPr marL="2971800" indent="-228600" algn="l" rtl="0" eaLnBrk="1" fontAlgn="base" hangingPunct="1">
        <a:spcBef>
          <a:spcPct val="20000"/>
        </a:spcBef>
        <a:spcAft>
          <a:spcPct val="0"/>
        </a:spcAft>
        <a:buFont typeface="Arial" pitchFamily="34" charset="0"/>
        <a:buChar char="»"/>
        <a:defRPr sz="2000" i="1">
          <a:solidFill>
            <a:schemeClr val="tx1"/>
          </a:solidFill>
          <a:latin typeface="+mn-lt"/>
        </a:defRPr>
      </a:lvl7pPr>
      <a:lvl8pPr marL="3429000" indent="-228600" algn="l" rtl="0" eaLnBrk="1" fontAlgn="base" hangingPunct="1">
        <a:spcBef>
          <a:spcPct val="20000"/>
        </a:spcBef>
        <a:spcAft>
          <a:spcPct val="0"/>
        </a:spcAft>
        <a:buFont typeface="Arial" pitchFamily="34" charset="0"/>
        <a:buChar char="»"/>
        <a:defRPr sz="2000" i="1">
          <a:solidFill>
            <a:schemeClr val="tx1"/>
          </a:solidFill>
          <a:latin typeface="+mn-lt"/>
        </a:defRPr>
      </a:lvl8pPr>
      <a:lvl9pPr marL="3886200" indent="-228600" algn="l" rtl="0" eaLnBrk="1" fontAlgn="base" hangingPunct="1">
        <a:spcBef>
          <a:spcPct val="20000"/>
        </a:spcBef>
        <a:spcAft>
          <a:spcPct val="0"/>
        </a:spcAft>
        <a:buFont typeface="Arial" pitchFamily="34"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47024"/>
          </a:solidFill>
          <a:ln>
            <a:noFill/>
          </a:ln>
          <a:extLst/>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200" b="1" dirty="0">
                <a:solidFill>
                  <a:schemeClr val="bg1"/>
                </a:solidFill>
                <a:latin typeface="Calibri" pitchFamily="34" charset="0"/>
              </a:rPr>
              <a:t>Copyright © 2014 Pearson Education, Inc. publishing as Prentice Hall</a:t>
            </a: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a:solidFill>
                  <a:schemeClr val="bg1"/>
                </a:solidFill>
              </a:rPr>
              <a:t>8-</a:t>
            </a:r>
            <a:fld id="{7BCE9214-25F3-4804-85D6-75A0281D43DE}" type="slidenum">
              <a:rPr lang="en-US" sz="1200" b="1">
                <a:solidFill>
                  <a:schemeClr val="bg1"/>
                </a:solidFill>
              </a:rPr>
              <a:pPr eaLnBrk="0" hangingPunct="0">
                <a:spcBef>
                  <a:spcPct val="50000"/>
                </a:spcBef>
              </a:pPr>
              <a:t>‹#›</a:t>
            </a:fld>
            <a:r>
              <a:rPr lang="en-US" sz="1200" b="1" dirty="0">
                <a:solidFill>
                  <a:schemeClr val="bg1"/>
                </a:solidFill>
              </a:rPr>
              <a:t> </a:t>
            </a:r>
          </a:p>
        </p:txBody>
      </p:sp>
      <p:pic>
        <p:nvPicPr>
          <p:cNvPr id="13318" name="Picture 12" descr="disclaimer"/>
          <p:cNvPicPr>
            <a:picLocks noChangeAspect="1" noChangeArrowheads="1"/>
          </p:cNvPicPr>
          <p:nvPr/>
        </p:nvPicPr>
        <p:blipFill>
          <a:blip r:embed="rId13" cstate="print"/>
          <a:srcRect/>
          <a:stretch>
            <a:fillRect/>
          </a:stretch>
        </p:blipFill>
        <p:spPr bwMode="auto">
          <a:xfrm>
            <a:off x="381000" y="1600200"/>
            <a:ext cx="7924800" cy="2403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47" r:id="rId1"/>
    <p:sldLayoutId id="2147483946" r:id="rId2"/>
    <p:sldLayoutId id="2147483945" r:id="rId3"/>
    <p:sldLayoutId id="2147483944" r:id="rId4"/>
    <p:sldLayoutId id="2147483943" r:id="rId5"/>
    <p:sldLayoutId id="2147483942" r:id="rId6"/>
    <p:sldLayoutId id="2147483941" r:id="rId7"/>
    <p:sldLayoutId id="2147483940" r:id="rId8"/>
    <p:sldLayoutId id="2147483939" r:id="rId9"/>
    <p:sldLayoutId id="2147483938" r:id="rId10"/>
    <p:sldLayoutId id="2147483937"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Lst>
  <p:hf hdr="0" dt="0"/>
  <p:txStyles>
    <p:titleStyle>
      <a:lvl1pPr algn="ctr" rtl="0" eaLnBrk="0" fontAlgn="base" hangingPunct="0">
        <a:spcBef>
          <a:spcPct val="0"/>
        </a:spcBef>
        <a:spcAft>
          <a:spcPct val="0"/>
        </a:spcAft>
        <a:defRPr sz="4400" kern="1200">
          <a:solidFill>
            <a:srgbClr val="897DBB"/>
          </a:solidFill>
          <a:latin typeface="Arial" charset="0"/>
          <a:ea typeface="+mj-ea"/>
          <a:cs typeface="+mj-cs"/>
        </a:defRPr>
      </a:lvl1pPr>
      <a:lvl2pPr algn="ctr" rtl="0" eaLnBrk="0" fontAlgn="base" hangingPunct="0">
        <a:spcBef>
          <a:spcPct val="0"/>
        </a:spcBef>
        <a:spcAft>
          <a:spcPct val="0"/>
        </a:spcAft>
        <a:defRPr sz="4400">
          <a:solidFill>
            <a:srgbClr val="897DBB"/>
          </a:solidFill>
          <a:latin typeface="Arial" charset="0"/>
        </a:defRPr>
      </a:lvl2pPr>
      <a:lvl3pPr algn="ctr" rtl="0" eaLnBrk="0" fontAlgn="base" hangingPunct="0">
        <a:spcBef>
          <a:spcPct val="0"/>
        </a:spcBef>
        <a:spcAft>
          <a:spcPct val="0"/>
        </a:spcAft>
        <a:defRPr sz="4400">
          <a:solidFill>
            <a:srgbClr val="897DBB"/>
          </a:solidFill>
          <a:latin typeface="Arial" charset="0"/>
        </a:defRPr>
      </a:lvl3pPr>
      <a:lvl4pPr algn="ctr" rtl="0" eaLnBrk="0" fontAlgn="base" hangingPunct="0">
        <a:spcBef>
          <a:spcPct val="0"/>
        </a:spcBef>
        <a:spcAft>
          <a:spcPct val="0"/>
        </a:spcAft>
        <a:defRPr sz="4400">
          <a:solidFill>
            <a:srgbClr val="897DBB"/>
          </a:solidFill>
          <a:latin typeface="Arial" charset="0"/>
        </a:defRPr>
      </a:lvl4pPr>
      <a:lvl5pPr algn="ctr" rtl="0" eaLnBrk="0" fontAlgn="base" hangingPunct="0">
        <a:spcBef>
          <a:spcPct val="0"/>
        </a:spcBef>
        <a:spcAft>
          <a:spcPct val="0"/>
        </a:spcAft>
        <a:defRPr sz="4400">
          <a:solidFill>
            <a:srgbClr val="897DBB"/>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cstate="print">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4E8B6531-4BEE-420B-8BA6-5476E114DE4A}" type="datetime4">
              <a:rPr lang="en-US" smtClean="0"/>
              <a:pPr/>
              <a:t>September 13, 2016</a:t>
            </a:fld>
            <a:endParaRPr lang="en-US"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r>
              <a:rPr lang="en-US" dirty="0" smtClean="0"/>
              <a:t>Copyright © 2016 Pearson Education, Inc</a:t>
            </a:r>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3"/>
          <p:cNvSpPr>
            <a:spLocks noGrp="1"/>
          </p:cNvSpPr>
          <p:nvPr>
            <p:ph type="ctrTitle"/>
          </p:nvPr>
        </p:nvSpPr>
        <p:spPr/>
        <p:txBody>
          <a:bodyPr/>
          <a:lstStyle/>
          <a:p>
            <a:pPr algn="ctr"/>
            <a:r>
              <a:rPr lang="en-US" dirty="0" err="1" smtClean="0">
                <a:latin typeface="HelveticaNeue-Light"/>
              </a:rPr>
              <a:t>Planeamento</a:t>
            </a:r>
            <a:r>
              <a:rPr lang="en-US" dirty="0" smtClean="0">
                <a:latin typeface="HelveticaNeue-Light"/>
              </a:rPr>
              <a:t/>
            </a:r>
            <a:br>
              <a:rPr lang="en-US" dirty="0" smtClean="0">
                <a:latin typeface="HelveticaNeue-Light"/>
              </a:rPr>
            </a:br>
            <a:endParaRPr lang="en-US" dirty="0">
              <a:latin typeface="HelveticaNeue-Light"/>
            </a:endParaRPr>
          </a:p>
        </p:txBody>
      </p:sp>
      <p:sp>
        <p:nvSpPr>
          <p:cNvPr id="6" name="Slide Number Placeholder 5"/>
          <p:cNvSpPr>
            <a:spLocks noGrp="1"/>
          </p:cNvSpPr>
          <p:nvPr>
            <p:ph type="sldNum" sz="quarter" idx="12"/>
          </p:nvPr>
        </p:nvSpPr>
        <p:spPr/>
        <p:txBody>
          <a:bodyPr/>
          <a:lstStyle/>
          <a:p>
            <a:r>
              <a:rPr lang="en-US" dirty="0" smtClean="0"/>
              <a:t>8 - </a:t>
            </a:r>
            <a:fld id="{1D72EBF8-7CF5-44B7-B2BF-E22DE4D0703D}" type="slidenum">
              <a:rPr lang="en-US" smtClean="0"/>
              <a:pPr/>
              <a:t>1</a:t>
            </a:fld>
            <a:endParaRPr lang="en-US" dirty="0"/>
          </a:p>
        </p:txBody>
      </p:sp>
      <p:sp>
        <p:nvSpPr>
          <p:cNvPr id="7" name="Footer Placeholder 6"/>
          <p:cNvSpPr>
            <a:spLocks noGrp="1"/>
          </p:cNvSpPr>
          <p:nvPr>
            <p:ph type="ftr" sz="quarter" idx="11"/>
          </p:nvPr>
        </p:nvSpPr>
        <p:spPr>
          <a:xfrm>
            <a:off x="228600" y="6416675"/>
            <a:ext cx="3276600" cy="365125"/>
          </a:xfrm>
        </p:spPr>
        <p:txBody>
          <a:bodyPr/>
          <a:lstStyle/>
          <a:p>
            <a:r>
              <a:rPr lang="en-US" dirty="0" smtClean="0"/>
              <a:t>Copyright © 2016 Pearson Education, Inc</a:t>
            </a:r>
            <a:endParaRPr lang="en-US" dirty="0"/>
          </a:p>
        </p:txBody>
      </p:sp>
      <p:sp>
        <p:nvSpPr>
          <p:cNvPr id="8" name="Oval 7"/>
          <p:cNvSpPr/>
          <p:nvPr/>
        </p:nvSpPr>
        <p:spPr>
          <a:xfrm>
            <a:off x="7467600" y="4267200"/>
            <a:ext cx="1219200" cy="1295400"/>
          </a:xfrm>
          <a:prstGeom prst="ellipse">
            <a:avLst/>
          </a:prstGeom>
          <a:solidFill>
            <a:srgbClr val="FF2F32"/>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a:solidFill>
                  <a:schemeClr val="tx1"/>
                </a:solidFill>
              </a:rPr>
              <a:t>8</a:t>
            </a: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524000"/>
            <a:ext cx="3733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algn="ctr"/>
            <a:r>
              <a:rPr lang="en-US" sz="3600" dirty="0" err="1" smtClean="0"/>
              <a:t>Tipos</a:t>
            </a:r>
            <a:r>
              <a:rPr lang="en-US" sz="3600" dirty="0" smtClean="0"/>
              <a:t> de </a:t>
            </a:r>
            <a:r>
              <a:rPr lang="en-US" sz="3600" dirty="0" err="1" smtClean="0"/>
              <a:t>Planos</a:t>
            </a:r>
            <a:r>
              <a:rPr lang="en-US" sz="3600" dirty="0" smtClean="0"/>
              <a:t> (cont.)</a:t>
            </a:r>
            <a:endParaRPr lang="en-US" sz="3600" dirty="0" smtClean="0">
              <a:latin typeface="Calibri" pitchFamily="34" charset="0"/>
            </a:endParaRPr>
          </a:p>
        </p:txBody>
      </p:sp>
      <p:sp>
        <p:nvSpPr>
          <p:cNvPr id="5" name="Slide Number Placeholder 4"/>
          <p:cNvSpPr>
            <a:spLocks noGrp="1"/>
          </p:cNvSpPr>
          <p:nvPr>
            <p:ph type="sldNum" sz="quarter" idx="12"/>
          </p:nvPr>
        </p:nvSpPr>
        <p:spPr/>
        <p:txBody>
          <a:bodyPr/>
          <a:lstStyle/>
          <a:p>
            <a:r>
              <a:rPr lang="en-US" dirty="0" smtClean="0"/>
              <a:t>8 - </a:t>
            </a:r>
            <a:fld id="{1D72EBF8-7CF5-44B7-B2BF-E22DE4D0703D}" type="slidenum">
              <a:rPr lang="en-US" smtClean="0"/>
              <a:pPr/>
              <a:t>10</a:t>
            </a:fld>
            <a:endParaRPr lang="en-US" dirty="0"/>
          </a:p>
        </p:txBody>
      </p:sp>
      <p:sp>
        <p:nvSpPr>
          <p:cNvPr id="6" name="Footer Placeholder 5"/>
          <p:cNvSpPr>
            <a:spLocks noGrp="1"/>
          </p:cNvSpPr>
          <p:nvPr>
            <p:ph type="ftr" sz="quarter" idx="11"/>
          </p:nvPr>
        </p:nvSpPr>
        <p:spPr>
          <a:xfrm>
            <a:off x="228600" y="6416675"/>
            <a:ext cx="3352800" cy="365125"/>
          </a:xfrm>
        </p:spPr>
        <p:txBody>
          <a:bodyPr/>
          <a:lstStyle/>
          <a:p>
            <a:r>
              <a:rPr lang="en-US" dirty="0" smtClean="0"/>
              <a:t>Copyright © 2016 Pearson Education, Inc</a:t>
            </a:r>
            <a:endParaRPr lang="en-US" dirty="0"/>
          </a:p>
        </p:txBody>
      </p:sp>
      <p:sp>
        <p:nvSpPr>
          <p:cNvPr id="8" name="Rectangle 3"/>
          <p:cNvSpPr txBox="1">
            <a:spLocks/>
          </p:cNvSpPr>
          <p:nvPr/>
        </p:nvSpPr>
        <p:spPr bwMode="auto">
          <a:xfrm>
            <a:off x="466060" y="2133600"/>
            <a:ext cx="8229600" cy="3810001"/>
          </a:xfrm>
          <a:prstGeom prst="rect">
            <a:avLst/>
          </a:prstGeom>
          <a:noFill/>
          <a:ln w="9525">
            <a:noFill/>
            <a:miter lim="800000"/>
            <a:headEnd/>
            <a:tailEnd/>
          </a:ln>
        </p:spPr>
        <p:txBody>
          <a:bodyPr/>
          <a:lstStyle/>
          <a:p>
            <a:pPr algn="just" eaLnBrk="0" hangingPunct="0">
              <a:spcBef>
                <a:spcPct val="20000"/>
              </a:spcBef>
            </a:pPr>
            <a:r>
              <a:rPr lang="pt-PT" sz="2400" u="sng" dirty="0" smtClean="0"/>
              <a:t>De acordo com o seu horizonte temporal</a:t>
            </a:r>
          </a:p>
          <a:p>
            <a:pPr algn="just" eaLnBrk="0" hangingPunct="0">
              <a:spcBef>
                <a:spcPct val="20000"/>
              </a:spcBef>
            </a:pPr>
            <a:endParaRPr lang="pt-PT" sz="2400" b="1" dirty="0" smtClean="0"/>
          </a:p>
          <a:p>
            <a:pPr marL="342900" indent="-342900" algn="just" eaLnBrk="0" hangingPunct="0">
              <a:spcBef>
                <a:spcPct val="20000"/>
              </a:spcBef>
              <a:buFont typeface="Arial" charset="0"/>
              <a:buChar char="•"/>
            </a:pPr>
            <a:r>
              <a:rPr lang="pt-PT" sz="2400" b="1" dirty="0" smtClean="0"/>
              <a:t>Planos de longo prazo – </a:t>
            </a:r>
            <a:r>
              <a:rPr lang="pt-PT" sz="2400" dirty="0" smtClean="0"/>
              <a:t>planos para além de 3 anos.</a:t>
            </a:r>
          </a:p>
          <a:p>
            <a:pPr marL="342900" indent="-342900" algn="just" eaLnBrk="0" hangingPunct="0">
              <a:spcBef>
                <a:spcPct val="20000"/>
              </a:spcBef>
              <a:buFont typeface="Arial" charset="0"/>
              <a:buChar char="•"/>
            </a:pPr>
            <a:endParaRPr lang="pt-PT" sz="800" dirty="0" smtClean="0"/>
          </a:p>
          <a:p>
            <a:pPr marL="342900" indent="-342900" algn="just" eaLnBrk="0" hangingPunct="0">
              <a:spcBef>
                <a:spcPct val="20000"/>
              </a:spcBef>
              <a:buFont typeface="Arial" charset="0"/>
              <a:buChar char="•"/>
            </a:pPr>
            <a:r>
              <a:rPr lang="pt-PT" sz="2400" b="1" dirty="0" smtClean="0"/>
              <a:t>Planos de curto prazo – </a:t>
            </a:r>
            <a:r>
              <a:rPr lang="pt-PT" sz="2400" dirty="0" smtClean="0"/>
              <a:t>planos para 1 ano ou menos.</a:t>
            </a:r>
            <a:endParaRPr lang="pt-PT"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algn="ctr"/>
            <a:r>
              <a:rPr lang="en-US" sz="3600" dirty="0" err="1" smtClean="0"/>
              <a:t>Tipos</a:t>
            </a:r>
            <a:r>
              <a:rPr lang="en-US" sz="3600" dirty="0" smtClean="0"/>
              <a:t> de </a:t>
            </a:r>
            <a:r>
              <a:rPr lang="en-US" sz="3600" dirty="0" err="1" smtClean="0"/>
              <a:t>Planos</a:t>
            </a:r>
            <a:r>
              <a:rPr lang="en-US" sz="3600" dirty="0" smtClean="0"/>
              <a:t> (cont.)</a:t>
            </a:r>
            <a:endParaRPr lang="en-US" sz="3600" dirty="0" smtClean="0">
              <a:latin typeface="Calibri" pitchFamily="34" charset="0"/>
            </a:endParaRPr>
          </a:p>
        </p:txBody>
      </p:sp>
      <p:sp>
        <p:nvSpPr>
          <p:cNvPr id="5" name="Slide Number Placeholder 4"/>
          <p:cNvSpPr>
            <a:spLocks noGrp="1"/>
          </p:cNvSpPr>
          <p:nvPr>
            <p:ph type="sldNum" sz="quarter" idx="12"/>
          </p:nvPr>
        </p:nvSpPr>
        <p:spPr/>
        <p:txBody>
          <a:bodyPr/>
          <a:lstStyle/>
          <a:p>
            <a:r>
              <a:rPr lang="en-US" dirty="0" smtClean="0"/>
              <a:t>8 - </a:t>
            </a:r>
            <a:fld id="{1D72EBF8-7CF5-44B7-B2BF-E22DE4D0703D}" type="slidenum">
              <a:rPr lang="en-US" smtClean="0"/>
              <a:pPr/>
              <a:t>11</a:t>
            </a:fld>
            <a:endParaRPr lang="en-US" dirty="0"/>
          </a:p>
        </p:txBody>
      </p:sp>
      <p:sp>
        <p:nvSpPr>
          <p:cNvPr id="6" name="Footer Placeholder 5"/>
          <p:cNvSpPr>
            <a:spLocks noGrp="1"/>
          </p:cNvSpPr>
          <p:nvPr>
            <p:ph type="ftr" sz="quarter" idx="11"/>
          </p:nvPr>
        </p:nvSpPr>
        <p:spPr>
          <a:xfrm>
            <a:off x="228600" y="6416675"/>
            <a:ext cx="3352800" cy="365125"/>
          </a:xfrm>
        </p:spPr>
        <p:txBody>
          <a:bodyPr/>
          <a:lstStyle/>
          <a:p>
            <a:r>
              <a:rPr lang="en-US" dirty="0" smtClean="0"/>
              <a:t>Copyright © 2016 Pearson Education, Inc</a:t>
            </a:r>
            <a:endParaRPr lang="en-US" dirty="0"/>
          </a:p>
        </p:txBody>
      </p:sp>
      <p:sp>
        <p:nvSpPr>
          <p:cNvPr id="8" name="Rectangle 3"/>
          <p:cNvSpPr txBox="1">
            <a:spLocks/>
          </p:cNvSpPr>
          <p:nvPr/>
        </p:nvSpPr>
        <p:spPr bwMode="auto">
          <a:xfrm>
            <a:off x="466060" y="2133600"/>
            <a:ext cx="8229600" cy="3810001"/>
          </a:xfrm>
          <a:prstGeom prst="rect">
            <a:avLst/>
          </a:prstGeom>
          <a:noFill/>
          <a:ln w="9525">
            <a:noFill/>
            <a:miter lim="800000"/>
            <a:headEnd/>
            <a:tailEnd/>
          </a:ln>
        </p:spPr>
        <p:txBody>
          <a:bodyPr/>
          <a:lstStyle/>
          <a:p>
            <a:pPr algn="just" eaLnBrk="0" hangingPunct="0">
              <a:spcBef>
                <a:spcPct val="20000"/>
              </a:spcBef>
            </a:pPr>
            <a:r>
              <a:rPr lang="pt-PT" sz="2400" u="sng" dirty="0"/>
              <a:t>De acordo com </a:t>
            </a:r>
            <a:r>
              <a:rPr lang="pt-PT" sz="2400" u="sng" dirty="0" smtClean="0"/>
              <a:t>a sua especificidade</a:t>
            </a:r>
          </a:p>
          <a:p>
            <a:pPr algn="just" eaLnBrk="0" hangingPunct="0">
              <a:spcBef>
                <a:spcPct val="20000"/>
              </a:spcBef>
            </a:pPr>
            <a:endParaRPr lang="pt-PT" sz="800" dirty="0" smtClean="0"/>
          </a:p>
          <a:p>
            <a:pPr marL="342900" indent="-342900" algn="just" eaLnBrk="0" hangingPunct="0">
              <a:spcBef>
                <a:spcPct val="20000"/>
              </a:spcBef>
              <a:buFont typeface="Arial" charset="0"/>
              <a:buChar char="•"/>
            </a:pPr>
            <a:endParaRPr lang="pt-PT" sz="800" b="1" dirty="0" smtClean="0"/>
          </a:p>
          <a:p>
            <a:pPr marL="342900" indent="-342900" algn="just" eaLnBrk="0" hangingPunct="0">
              <a:spcBef>
                <a:spcPct val="20000"/>
              </a:spcBef>
              <a:buFont typeface="Arial" charset="0"/>
              <a:buChar char="•"/>
            </a:pPr>
            <a:r>
              <a:rPr lang="pt-PT" sz="2400" b="1" dirty="0" smtClean="0"/>
              <a:t>Planos específicos – </a:t>
            </a:r>
            <a:r>
              <a:rPr lang="pt-PT" sz="2400" dirty="0" smtClean="0"/>
              <a:t>planos claramente definidos.</a:t>
            </a:r>
          </a:p>
          <a:p>
            <a:pPr marL="342900" indent="-342900" algn="just" eaLnBrk="0" hangingPunct="0">
              <a:spcBef>
                <a:spcPct val="20000"/>
              </a:spcBef>
              <a:buFont typeface="Arial" charset="0"/>
              <a:buChar char="•"/>
            </a:pPr>
            <a:endParaRPr lang="pt-PT" sz="800" dirty="0" smtClean="0"/>
          </a:p>
          <a:p>
            <a:pPr marL="342900" indent="-342900" algn="just" eaLnBrk="0" hangingPunct="0">
              <a:spcBef>
                <a:spcPct val="20000"/>
              </a:spcBef>
              <a:buFont typeface="Arial" charset="0"/>
              <a:buChar char="•"/>
              <a:tabLst>
                <a:tab pos="3405188" algn="l"/>
              </a:tabLst>
            </a:pPr>
            <a:r>
              <a:rPr lang="pt-PT" sz="2400" b="1" dirty="0" smtClean="0"/>
              <a:t>Planos direcionais - </a:t>
            </a:r>
            <a:r>
              <a:rPr lang="pt-PT" sz="2400" dirty="0" smtClean="0"/>
              <a:t>planos flexíveis, que estabelecem 	linhas gerais.</a:t>
            </a:r>
            <a:endParaRPr lang="pt-PT" sz="2400" dirty="0"/>
          </a:p>
        </p:txBody>
      </p:sp>
    </p:spTree>
    <p:extLst>
      <p:ext uri="{BB962C8B-B14F-4D97-AF65-F5344CB8AC3E}">
        <p14:creationId xmlns:p14="http://schemas.microsoft.com/office/powerpoint/2010/main" val="1417390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algn="ctr"/>
            <a:r>
              <a:rPr lang="en-US" sz="3600" dirty="0" err="1" smtClean="0"/>
              <a:t>Tipos</a:t>
            </a:r>
            <a:r>
              <a:rPr lang="en-US" sz="3600" dirty="0" smtClean="0"/>
              <a:t> de </a:t>
            </a:r>
            <a:r>
              <a:rPr lang="en-US" sz="3600" dirty="0" err="1" smtClean="0"/>
              <a:t>Planos</a:t>
            </a:r>
            <a:r>
              <a:rPr lang="en-US" sz="3600" dirty="0" smtClean="0"/>
              <a:t> (cont.)</a:t>
            </a:r>
            <a:endParaRPr lang="en-US" sz="3600" dirty="0" smtClean="0">
              <a:latin typeface="Calibri" pitchFamily="34" charset="0"/>
            </a:endParaRPr>
          </a:p>
        </p:txBody>
      </p:sp>
      <p:sp>
        <p:nvSpPr>
          <p:cNvPr id="5" name="Slide Number Placeholder 4"/>
          <p:cNvSpPr>
            <a:spLocks noGrp="1"/>
          </p:cNvSpPr>
          <p:nvPr>
            <p:ph type="sldNum" sz="quarter" idx="12"/>
          </p:nvPr>
        </p:nvSpPr>
        <p:spPr/>
        <p:txBody>
          <a:bodyPr/>
          <a:lstStyle/>
          <a:p>
            <a:r>
              <a:rPr lang="en-US" dirty="0" smtClean="0"/>
              <a:t>8 - </a:t>
            </a:r>
            <a:fld id="{1D72EBF8-7CF5-44B7-B2BF-E22DE4D0703D}" type="slidenum">
              <a:rPr lang="en-US" smtClean="0"/>
              <a:pPr/>
              <a:t>12</a:t>
            </a:fld>
            <a:endParaRPr lang="en-US" dirty="0"/>
          </a:p>
        </p:txBody>
      </p:sp>
      <p:sp>
        <p:nvSpPr>
          <p:cNvPr id="6" name="Footer Placeholder 5"/>
          <p:cNvSpPr>
            <a:spLocks noGrp="1"/>
          </p:cNvSpPr>
          <p:nvPr>
            <p:ph type="ftr" sz="quarter" idx="11"/>
          </p:nvPr>
        </p:nvSpPr>
        <p:spPr>
          <a:xfrm>
            <a:off x="228600" y="6416675"/>
            <a:ext cx="3505200" cy="365125"/>
          </a:xfrm>
        </p:spPr>
        <p:txBody>
          <a:bodyPr/>
          <a:lstStyle/>
          <a:p>
            <a:r>
              <a:rPr lang="en-US" dirty="0" smtClean="0"/>
              <a:t>Copyright © 2016 Pearson Education, Inc</a:t>
            </a:r>
            <a:endParaRPr lang="en-US" dirty="0"/>
          </a:p>
        </p:txBody>
      </p:sp>
      <p:sp>
        <p:nvSpPr>
          <p:cNvPr id="7" name="Rectangle 3"/>
          <p:cNvSpPr txBox="1">
            <a:spLocks/>
          </p:cNvSpPr>
          <p:nvPr/>
        </p:nvSpPr>
        <p:spPr bwMode="auto">
          <a:xfrm>
            <a:off x="457200" y="1981200"/>
            <a:ext cx="8229600" cy="4144963"/>
          </a:xfrm>
          <a:prstGeom prst="rect">
            <a:avLst/>
          </a:prstGeom>
          <a:noFill/>
          <a:ln w="9525">
            <a:noFill/>
            <a:miter lim="800000"/>
            <a:headEnd/>
            <a:tailEnd/>
          </a:ln>
        </p:spPr>
        <p:txBody>
          <a:bodyPr/>
          <a:lstStyle/>
          <a:p>
            <a:pPr algn="just" eaLnBrk="0" hangingPunct="0">
              <a:spcBef>
                <a:spcPct val="20000"/>
              </a:spcBef>
            </a:pPr>
            <a:r>
              <a:rPr lang="pt-PT" sz="2400" u="sng" dirty="0"/>
              <a:t>De acordo com </a:t>
            </a:r>
            <a:r>
              <a:rPr lang="pt-PT" sz="2400" u="sng" dirty="0" smtClean="0"/>
              <a:t>a frequência da sua utilização</a:t>
            </a:r>
            <a:endParaRPr lang="pt-PT" sz="2400" u="sng" dirty="0"/>
          </a:p>
          <a:p>
            <a:pPr algn="just" eaLnBrk="0" hangingPunct="0">
              <a:spcBef>
                <a:spcPct val="20000"/>
              </a:spcBef>
            </a:pPr>
            <a:endParaRPr lang="pt-PT" sz="800" b="1" dirty="0" smtClean="0"/>
          </a:p>
          <a:p>
            <a:pPr marL="342900" indent="-342900" algn="just" eaLnBrk="0" hangingPunct="0">
              <a:spcBef>
                <a:spcPct val="20000"/>
              </a:spcBef>
              <a:buFont typeface="Arial" charset="0"/>
              <a:buChar char="•"/>
            </a:pPr>
            <a:r>
              <a:rPr lang="pt-PT" sz="2400" b="1" dirty="0" smtClean="0"/>
              <a:t>Planos de utilização única – </a:t>
            </a:r>
            <a:r>
              <a:rPr lang="pt-PT" sz="2400" dirty="0" smtClean="0"/>
              <a:t>especificamente desenvolvidos para dar resposta a uma situação única.</a:t>
            </a:r>
          </a:p>
          <a:p>
            <a:pPr marL="342900" indent="-342900" algn="just" eaLnBrk="0" hangingPunct="0">
              <a:spcBef>
                <a:spcPct val="20000"/>
              </a:spcBef>
              <a:buFont typeface="Arial" charset="0"/>
              <a:buChar char="•"/>
            </a:pPr>
            <a:endParaRPr lang="pt-PT" sz="800" dirty="0" smtClean="0"/>
          </a:p>
          <a:p>
            <a:pPr marL="342900" indent="-342900" algn="just" eaLnBrk="0" hangingPunct="0">
              <a:spcBef>
                <a:spcPct val="20000"/>
              </a:spcBef>
              <a:buFont typeface="Arial" charset="0"/>
              <a:buChar char="•"/>
            </a:pPr>
            <a:r>
              <a:rPr lang="pt-PT" sz="2400" b="1" dirty="0" smtClean="0"/>
              <a:t>Planos permanentes -  </a:t>
            </a:r>
            <a:r>
              <a:rPr lang="pt-PT" sz="2400" dirty="0" smtClean="0"/>
              <a:t>fornecem orientações para situações que se repetem.</a:t>
            </a:r>
            <a:endParaRPr lang="pt-PT"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normAutofit fontScale="90000"/>
          </a:bodyPr>
          <a:lstStyle/>
          <a:p>
            <a:pPr algn="ctr"/>
            <a:r>
              <a:rPr lang="en-US" dirty="0" err="1" smtClean="0"/>
              <a:t>figura</a:t>
            </a:r>
            <a:r>
              <a:rPr lang="en-US" sz="3600" dirty="0" smtClean="0"/>
              <a:t> 8-1</a:t>
            </a:r>
            <a:r>
              <a:rPr lang="en-US" dirty="0"/>
              <a:t/>
            </a:r>
            <a:br>
              <a:rPr lang="en-US" dirty="0"/>
            </a:br>
            <a:r>
              <a:rPr lang="en-US" sz="3600" dirty="0" err="1" smtClean="0"/>
              <a:t>Tipos</a:t>
            </a:r>
            <a:r>
              <a:rPr lang="en-US" sz="3600" dirty="0" smtClean="0"/>
              <a:t> de </a:t>
            </a:r>
            <a:r>
              <a:rPr lang="en-US" sz="3600" dirty="0" err="1" smtClean="0"/>
              <a:t>Planos</a:t>
            </a:r>
            <a:endParaRPr lang="en-US" sz="3600" dirty="0" smtClean="0">
              <a:latin typeface="Calibri" pitchFamily="34" charset="0"/>
            </a:endParaRPr>
          </a:p>
        </p:txBody>
      </p:sp>
      <p:sp>
        <p:nvSpPr>
          <p:cNvPr id="5" name="Footer Placeholder 4"/>
          <p:cNvSpPr>
            <a:spLocks noGrp="1"/>
          </p:cNvSpPr>
          <p:nvPr>
            <p:ph type="ftr" sz="quarter" idx="11"/>
          </p:nvPr>
        </p:nvSpPr>
        <p:spPr>
          <a:xfrm>
            <a:off x="228600" y="6416675"/>
            <a:ext cx="3429000" cy="365125"/>
          </a:xfrm>
        </p:spPr>
        <p:txBody>
          <a:bodyPr/>
          <a:lstStyle/>
          <a:p>
            <a:r>
              <a:rPr lang="en-US" dirty="0" smtClean="0"/>
              <a:t>Copyright © 2016 Pearson Education, Inc</a:t>
            </a:r>
            <a:endParaRPr lang="en-US" dirty="0"/>
          </a:p>
        </p:txBody>
      </p:sp>
      <p:sp>
        <p:nvSpPr>
          <p:cNvPr id="4" name="Slide Number Placeholder 3"/>
          <p:cNvSpPr>
            <a:spLocks noGrp="1"/>
          </p:cNvSpPr>
          <p:nvPr>
            <p:ph type="sldNum" sz="quarter" idx="12"/>
          </p:nvPr>
        </p:nvSpPr>
        <p:spPr/>
        <p:txBody>
          <a:bodyPr/>
          <a:lstStyle/>
          <a:p>
            <a:r>
              <a:rPr lang="en-US" dirty="0" smtClean="0"/>
              <a:t>8 - </a:t>
            </a:r>
            <a:fld id="{1D72EBF8-7CF5-44B7-B2BF-E22DE4D0703D}" type="slidenum">
              <a:rPr lang="en-US" smtClean="0"/>
              <a:pPr/>
              <a:t>13</a:t>
            </a:fld>
            <a:endParaRPr lang="en-US" dirty="0"/>
          </a:p>
        </p:txBody>
      </p:sp>
      <p:pic>
        <p:nvPicPr>
          <p:cNvPr id="3" name="Picture 2"/>
          <p:cNvPicPr>
            <a:picLocks noChangeAspect="1"/>
          </p:cNvPicPr>
          <p:nvPr/>
        </p:nvPicPr>
        <p:blipFill>
          <a:blip r:embed="rId3"/>
          <a:stretch>
            <a:fillRect/>
          </a:stretch>
        </p:blipFill>
        <p:spPr>
          <a:xfrm>
            <a:off x="0" y="1524000"/>
            <a:ext cx="9144000" cy="37338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normAutofit/>
          </a:bodyPr>
          <a:lstStyle/>
          <a:p>
            <a:pPr algn="ctr"/>
            <a:r>
              <a:rPr lang="en-US" sz="2800" dirty="0" err="1" smtClean="0"/>
              <a:t>Abordagens</a:t>
            </a:r>
            <a:r>
              <a:rPr lang="en-US" sz="2800" dirty="0" smtClean="0"/>
              <a:t> </a:t>
            </a:r>
            <a:r>
              <a:rPr lang="en-US" sz="2800" dirty="0" err="1" smtClean="0"/>
              <a:t>sobre</a:t>
            </a:r>
            <a:r>
              <a:rPr lang="en-US" sz="2800" dirty="0" smtClean="0"/>
              <a:t> o </a:t>
            </a:r>
            <a:br>
              <a:rPr lang="en-US" sz="2800" dirty="0" smtClean="0"/>
            </a:br>
            <a:r>
              <a:rPr lang="en-US" sz="2800" dirty="0" err="1" smtClean="0"/>
              <a:t>estabelecimento</a:t>
            </a:r>
            <a:r>
              <a:rPr lang="en-US" sz="2800" dirty="0" smtClean="0"/>
              <a:t> de </a:t>
            </a:r>
            <a:r>
              <a:rPr lang="en-US" sz="2800" dirty="0" err="1" smtClean="0"/>
              <a:t>objetivos</a:t>
            </a:r>
            <a:endParaRPr lang="en-US" sz="2800" dirty="0" smtClean="0">
              <a:latin typeface="Calibri" pitchFamily="34" charset="0"/>
            </a:endParaRPr>
          </a:p>
        </p:txBody>
      </p:sp>
      <p:sp>
        <p:nvSpPr>
          <p:cNvPr id="5" name="Footer Placeholder 4"/>
          <p:cNvSpPr>
            <a:spLocks noGrp="1"/>
          </p:cNvSpPr>
          <p:nvPr>
            <p:ph type="ftr" sz="quarter" idx="11"/>
          </p:nvPr>
        </p:nvSpPr>
        <p:spPr>
          <a:xfrm>
            <a:off x="228600" y="6416675"/>
            <a:ext cx="3733800" cy="365125"/>
          </a:xfrm>
        </p:spPr>
        <p:txBody>
          <a:bodyPr/>
          <a:lstStyle/>
          <a:p>
            <a:r>
              <a:rPr lang="en-US" dirty="0" smtClean="0"/>
              <a:t>Copyright © 2016 Pearson Education, Inc</a:t>
            </a:r>
            <a:endParaRPr lang="en-US" dirty="0"/>
          </a:p>
        </p:txBody>
      </p:sp>
      <p:sp>
        <p:nvSpPr>
          <p:cNvPr id="4" name="Slide Number Placeholder 3"/>
          <p:cNvSpPr>
            <a:spLocks noGrp="1"/>
          </p:cNvSpPr>
          <p:nvPr>
            <p:ph type="sldNum" sz="quarter" idx="12"/>
          </p:nvPr>
        </p:nvSpPr>
        <p:spPr/>
        <p:txBody>
          <a:bodyPr/>
          <a:lstStyle/>
          <a:p>
            <a:r>
              <a:rPr lang="en-US" dirty="0" smtClean="0"/>
              <a:t>8 - </a:t>
            </a:r>
            <a:fld id="{1D72EBF8-7CF5-44B7-B2BF-E22DE4D0703D}" type="slidenum">
              <a:rPr lang="en-US" smtClean="0"/>
              <a:pPr/>
              <a:t>14</a:t>
            </a:fld>
            <a:endParaRPr lang="en-US" dirty="0"/>
          </a:p>
        </p:txBody>
      </p:sp>
      <p:sp>
        <p:nvSpPr>
          <p:cNvPr id="7" name="Rectangle 3"/>
          <p:cNvSpPr txBox="1">
            <a:spLocks/>
          </p:cNvSpPr>
          <p:nvPr/>
        </p:nvSpPr>
        <p:spPr bwMode="auto">
          <a:xfrm>
            <a:off x="457200" y="2209800"/>
            <a:ext cx="8229600" cy="3916363"/>
          </a:xfrm>
          <a:prstGeom prst="rect">
            <a:avLst/>
          </a:prstGeom>
          <a:noFill/>
          <a:ln w="9525">
            <a:noFill/>
            <a:miter lim="800000"/>
            <a:headEnd/>
            <a:tailEnd/>
          </a:ln>
        </p:spPr>
        <p:txBody>
          <a:bodyPr/>
          <a:lstStyle/>
          <a:p>
            <a:pPr marL="342900" indent="-342900" algn="just" eaLnBrk="0" hangingPunct="0">
              <a:spcBef>
                <a:spcPct val="20000"/>
              </a:spcBef>
              <a:buFont typeface="Arial" charset="0"/>
              <a:buChar char="•"/>
            </a:pPr>
            <a:r>
              <a:rPr lang="pt-PT" sz="2400" b="1" dirty="0" smtClean="0"/>
              <a:t>Abordagem tradicional</a:t>
            </a:r>
          </a:p>
          <a:p>
            <a:pPr marL="342900" indent="-342900" algn="just" eaLnBrk="0" hangingPunct="0">
              <a:spcBef>
                <a:spcPct val="20000"/>
              </a:spcBef>
              <a:buFont typeface="Arial" charset="0"/>
              <a:buChar char="•"/>
            </a:pPr>
            <a:endParaRPr lang="pt-PT" sz="800" b="1" dirty="0" smtClean="0"/>
          </a:p>
          <a:p>
            <a:pPr marL="361950" algn="just" eaLnBrk="0" hangingPunct="0">
              <a:spcBef>
                <a:spcPct val="20000"/>
              </a:spcBef>
            </a:pPr>
            <a:r>
              <a:rPr lang="pt-PT" sz="2400" dirty="0" smtClean="0"/>
              <a:t>Os gestores de topo estabelecem os objetivos e depois transmitem-nos para os níveis inferiores (que apenas são responsáveis pela implementação).</a:t>
            </a:r>
          </a:p>
          <a:p>
            <a:pPr marL="342900" indent="-342900" algn="just" eaLnBrk="0" hangingPunct="0">
              <a:spcBef>
                <a:spcPct val="20000"/>
              </a:spcBef>
              <a:buFont typeface="Arial" charset="0"/>
              <a:buChar char="•"/>
            </a:pPr>
            <a:endParaRPr lang="pt-PT" sz="800" dirty="0" smtClean="0"/>
          </a:p>
          <a:p>
            <a:pPr marL="361950" algn="just" eaLnBrk="0" hangingPunct="0">
              <a:spcBef>
                <a:spcPct val="20000"/>
              </a:spcBef>
            </a:pPr>
            <a:r>
              <a:rPr lang="pt-PT" sz="2000" dirty="0" smtClean="0"/>
              <a:t>Quando o processo é eficaz, forma uma </a:t>
            </a:r>
            <a:r>
              <a:rPr lang="pt-PT" sz="2000" b="1" dirty="0" smtClean="0"/>
              <a:t>cadeia de </a:t>
            </a:r>
            <a:r>
              <a:rPr lang="pt-PT" sz="2000" b="1" dirty="0" err="1" smtClean="0"/>
              <a:t>meios-fins</a:t>
            </a:r>
            <a:r>
              <a:rPr lang="pt-PT" sz="2000" b="1" dirty="0" smtClean="0"/>
              <a:t>, </a:t>
            </a:r>
            <a:r>
              <a:rPr lang="pt-PT" sz="2000" dirty="0" smtClean="0"/>
              <a:t>em que cumprir os objetivos num nível inferior serve como meio para atingir os objetivos do nível seguinte.</a:t>
            </a:r>
            <a:endParaRPr lang="pt-PT"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457200" y="28352"/>
            <a:ext cx="8077199" cy="1343248"/>
          </a:xfrm>
        </p:spPr>
        <p:txBody>
          <a:bodyPr>
            <a:normAutofit/>
          </a:bodyPr>
          <a:lstStyle/>
          <a:p>
            <a:pPr algn="ctr"/>
            <a:r>
              <a:rPr lang="en-US" sz="2800" dirty="0" err="1" smtClean="0"/>
              <a:t>figura</a:t>
            </a:r>
            <a:r>
              <a:rPr lang="en-US" sz="2800" dirty="0" smtClean="0"/>
              <a:t> 8-2</a:t>
            </a:r>
            <a:br>
              <a:rPr lang="en-US" sz="2800" dirty="0" smtClean="0"/>
            </a:br>
            <a:r>
              <a:rPr lang="en-US" sz="2800" dirty="0" err="1" smtClean="0"/>
              <a:t>desvantagens</a:t>
            </a:r>
            <a:r>
              <a:rPr lang="en-US" sz="2800" dirty="0" smtClean="0"/>
              <a:t> da </a:t>
            </a:r>
            <a:r>
              <a:rPr lang="en-US" sz="2800" dirty="0" err="1" smtClean="0"/>
              <a:t>abordagem</a:t>
            </a:r>
            <a:r>
              <a:rPr lang="en-US" sz="2800" dirty="0" smtClean="0"/>
              <a:t> </a:t>
            </a:r>
            <a:r>
              <a:rPr lang="en-US" sz="2800" dirty="0" err="1" smtClean="0"/>
              <a:t>tradicional</a:t>
            </a:r>
            <a:endParaRPr lang="en-US" sz="2800" dirty="0" smtClean="0">
              <a:latin typeface="Calibri" pitchFamily="34" charset="0"/>
            </a:endParaRPr>
          </a:p>
        </p:txBody>
      </p:sp>
      <p:sp>
        <p:nvSpPr>
          <p:cNvPr id="5" name="Footer Placeholder 4"/>
          <p:cNvSpPr>
            <a:spLocks noGrp="1"/>
          </p:cNvSpPr>
          <p:nvPr>
            <p:ph type="ftr" sz="quarter" idx="11"/>
          </p:nvPr>
        </p:nvSpPr>
        <p:spPr>
          <a:xfrm>
            <a:off x="228600" y="6416675"/>
            <a:ext cx="3352800" cy="365125"/>
          </a:xfrm>
        </p:spPr>
        <p:txBody>
          <a:bodyPr/>
          <a:lstStyle/>
          <a:p>
            <a:r>
              <a:rPr lang="en-US" dirty="0" smtClean="0"/>
              <a:t>Copyright © 2016 Pearson Education, Inc</a:t>
            </a:r>
            <a:endParaRPr lang="en-US" dirty="0"/>
          </a:p>
        </p:txBody>
      </p:sp>
      <p:sp>
        <p:nvSpPr>
          <p:cNvPr id="4" name="Slide Number Placeholder 3"/>
          <p:cNvSpPr>
            <a:spLocks noGrp="1"/>
          </p:cNvSpPr>
          <p:nvPr>
            <p:ph type="sldNum" sz="quarter" idx="12"/>
          </p:nvPr>
        </p:nvSpPr>
        <p:spPr/>
        <p:txBody>
          <a:bodyPr/>
          <a:lstStyle/>
          <a:p>
            <a:r>
              <a:rPr lang="en-US" dirty="0" smtClean="0"/>
              <a:t> 8 - </a:t>
            </a:r>
            <a:fld id="{1D72EBF8-7CF5-44B7-B2BF-E22DE4D0703D}" type="slidenum">
              <a:rPr lang="en-US" smtClean="0"/>
              <a:pPr/>
              <a:t>15</a:t>
            </a:fld>
            <a:endParaRPr lang="en-US" dirty="0"/>
          </a:p>
        </p:txBody>
      </p:sp>
      <p:pic>
        <p:nvPicPr>
          <p:cNvPr id="3" name="Picture 2"/>
          <p:cNvPicPr>
            <a:picLocks noChangeAspect="1"/>
          </p:cNvPicPr>
          <p:nvPr/>
        </p:nvPicPr>
        <p:blipFill>
          <a:blip r:embed="rId3"/>
          <a:stretch>
            <a:fillRect/>
          </a:stretch>
        </p:blipFill>
        <p:spPr>
          <a:xfrm>
            <a:off x="10633" y="1375144"/>
            <a:ext cx="9144000" cy="4760287"/>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28600" y="6416675"/>
            <a:ext cx="3429000" cy="365125"/>
          </a:xfrm>
        </p:spPr>
        <p:txBody>
          <a:bodyPr/>
          <a:lstStyle/>
          <a:p>
            <a:r>
              <a:rPr lang="en-US" dirty="0" smtClean="0"/>
              <a:t>Copyright © 2016 Pearson Education, Inc</a:t>
            </a:r>
            <a:endParaRPr lang="en-US" dirty="0"/>
          </a:p>
        </p:txBody>
      </p:sp>
      <p:sp>
        <p:nvSpPr>
          <p:cNvPr id="5" name="Slide Number Placeholder 4"/>
          <p:cNvSpPr>
            <a:spLocks noGrp="1"/>
          </p:cNvSpPr>
          <p:nvPr>
            <p:ph type="sldNum" sz="quarter" idx="12"/>
          </p:nvPr>
        </p:nvSpPr>
        <p:spPr/>
        <p:txBody>
          <a:bodyPr/>
          <a:lstStyle/>
          <a:p>
            <a:r>
              <a:rPr lang="en-US" dirty="0" smtClean="0"/>
              <a:t>8 - </a:t>
            </a:r>
            <a:fld id="{1D72EBF8-7CF5-44B7-B2BF-E22DE4D0703D}" type="slidenum">
              <a:rPr lang="en-US" smtClean="0"/>
              <a:pPr/>
              <a:t>16</a:t>
            </a:fld>
            <a:endParaRPr lang="en-US" dirty="0"/>
          </a:p>
        </p:txBody>
      </p:sp>
      <p:sp>
        <p:nvSpPr>
          <p:cNvPr id="8" name="Rectangle 2"/>
          <p:cNvSpPr>
            <a:spLocks noGrp="1" noChangeArrowheads="1"/>
          </p:cNvSpPr>
          <p:nvPr>
            <p:ph type="title"/>
          </p:nvPr>
        </p:nvSpPr>
        <p:spPr>
          <a:xfrm>
            <a:off x="685800" y="274638"/>
            <a:ext cx="7772400" cy="1143000"/>
          </a:xfrm>
        </p:spPr>
        <p:txBody>
          <a:bodyPr>
            <a:normAutofit/>
          </a:bodyPr>
          <a:lstStyle/>
          <a:p>
            <a:pPr algn="ctr"/>
            <a:r>
              <a:rPr lang="en-US" sz="2800" dirty="0" err="1" smtClean="0"/>
              <a:t>Abordagens</a:t>
            </a:r>
            <a:r>
              <a:rPr lang="en-US" sz="2800" dirty="0" smtClean="0"/>
              <a:t> </a:t>
            </a:r>
            <a:r>
              <a:rPr lang="en-US" sz="2800" dirty="0" err="1" smtClean="0"/>
              <a:t>sobre</a:t>
            </a:r>
            <a:r>
              <a:rPr lang="en-US" sz="2800" dirty="0" smtClean="0"/>
              <a:t> o </a:t>
            </a:r>
            <a:br>
              <a:rPr lang="en-US" sz="2800" dirty="0" smtClean="0"/>
            </a:br>
            <a:r>
              <a:rPr lang="en-US" sz="2800" dirty="0" err="1" smtClean="0"/>
              <a:t>estabelecimento</a:t>
            </a:r>
            <a:r>
              <a:rPr lang="en-US" sz="2800" dirty="0" smtClean="0"/>
              <a:t> de </a:t>
            </a:r>
            <a:r>
              <a:rPr lang="en-US" sz="2800" dirty="0" err="1" smtClean="0"/>
              <a:t>objetivos</a:t>
            </a:r>
            <a:r>
              <a:rPr lang="en-US" sz="2800" dirty="0" smtClean="0"/>
              <a:t> (cont.)</a:t>
            </a:r>
            <a:endParaRPr lang="en-US" sz="2800" dirty="0" smtClean="0">
              <a:latin typeface="Calibri" pitchFamily="34" charset="0"/>
            </a:endParaRPr>
          </a:p>
        </p:txBody>
      </p:sp>
      <p:sp>
        <p:nvSpPr>
          <p:cNvPr id="4" name="Rectangle 3"/>
          <p:cNvSpPr/>
          <p:nvPr/>
        </p:nvSpPr>
        <p:spPr>
          <a:xfrm>
            <a:off x="685800" y="2209800"/>
            <a:ext cx="8153400" cy="2529923"/>
          </a:xfrm>
          <a:prstGeom prst="rect">
            <a:avLst/>
          </a:prstGeom>
        </p:spPr>
        <p:txBody>
          <a:bodyPr wrap="square">
            <a:spAutoFit/>
          </a:bodyPr>
          <a:lstStyle/>
          <a:p>
            <a:pPr marL="342900" indent="-342900" algn="just" eaLnBrk="0" hangingPunct="0">
              <a:spcBef>
                <a:spcPct val="20000"/>
              </a:spcBef>
              <a:buFont typeface="Arial" charset="0"/>
              <a:buChar char="•"/>
            </a:pPr>
            <a:r>
              <a:rPr lang="pt-PT" sz="2400" b="1" dirty="0"/>
              <a:t>Abordagem da Gestão por </a:t>
            </a:r>
            <a:r>
              <a:rPr lang="pt-PT" sz="2400" b="1" dirty="0" smtClean="0"/>
              <a:t>Objetivos (GPO) </a:t>
            </a:r>
            <a:r>
              <a:rPr lang="pt-PT" sz="2400" i="1" dirty="0" smtClean="0"/>
              <a:t>Management </a:t>
            </a:r>
            <a:r>
              <a:rPr lang="pt-PT" sz="2400" i="1" dirty="0" err="1"/>
              <a:t>by</a:t>
            </a:r>
            <a:r>
              <a:rPr lang="pt-PT" sz="2400" i="1" dirty="0"/>
              <a:t> objectives </a:t>
            </a:r>
            <a:r>
              <a:rPr lang="pt-PT" sz="2400" dirty="0"/>
              <a:t>(MBO)  </a:t>
            </a:r>
            <a:r>
              <a:rPr lang="pt-PT" sz="2400" dirty="0" smtClean="0"/>
              <a:t> </a:t>
            </a:r>
          </a:p>
          <a:p>
            <a:pPr algn="just" eaLnBrk="0" hangingPunct="0">
              <a:spcBef>
                <a:spcPct val="20000"/>
              </a:spcBef>
            </a:pPr>
            <a:endParaRPr lang="pt-PT" sz="800" dirty="0"/>
          </a:p>
          <a:p>
            <a:pPr marL="361950" algn="just" eaLnBrk="0" hangingPunct="0">
              <a:spcBef>
                <a:spcPct val="20000"/>
              </a:spcBef>
            </a:pPr>
            <a:r>
              <a:rPr lang="pt-PT" sz="2400" dirty="0" smtClean="0"/>
              <a:t>Os </a:t>
            </a:r>
            <a:r>
              <a:rPr lang="pt-PT" sz="2400" dirty="0"/>
              <a:t>objetivos são estabelecidos pelos empregados e pelos seus superiores (gestão participativa), sendo depois utilizados para medir o desempenho dos empregados.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normAutofit fontScale="90000"/>
          </a:bodyPr>
          <a:lstStyle/>
          <a:p>
            <a:pPr algn="ctr"/>
            <a:r>
              <a:rPr lang="en-US" dirty="0" err="1" smtClean="0"/>
              <a:t>figura</a:t>
            </a:r>
            <a:r>
              <a:rPr lang="en-US" sz="3600" dirty="0" smtClean="0"/>
              <a:t> 8-3 </a:t>
            </a:r>
            <a:br>
              <a:rPr lang="en-US" sz="3600" dirty="0" smtClean="0"/>
            </a:br>
            <a:r>
              <a:rPr lang="en-US" sz="3600" dirty="0" err="1" smtClean="0"/>
              <a:t>Os</a:t>
            </a:r>
            <a:r>
              <a:rPr lang="en-US" sz="3600" dirty="0" smtClean="0"/>
              <a:t> </a:t>
            </a:r>
            <a:r>
              <a:rPr lang="en-US" dirty="0" err="1" smtClean="0"/>
              <a:t>passos</a:t>
            </a:r>
            <a:r>
              <a:rPr lang="en-US" dirty="0" smtClean="0"/>
              <a:t> Da GPO</a:t>
            </a:r>
            <a:r>
              <a:rPr lang="en-US" sz="3600" dirty="0" smtClean="0"/>
              <a:t> (MBO)</a:t>
            </a:r>
            <a:endParaRPr lang="en-US" sz="3600" dirty="0" smtClean="0">
              <a:latin typeface="Calibri" pitchFamily="34" charset="0"/>
            </a:endParaRPr>
          </a:p>
        </p:txBody>
      </p:sp>
      <p:sp>
        <p:nvSpPr>
          <p:cNvPr id="6" name="Footer Placeholder 5"/>
          <p:cNvSpPr>
            <a:spLocks noGrp="1"/>
          </p:cNvSpPr>
          <p:nvPr>
            <p:ph type="ftr" sz="quarter" idx="11"/>
          </p:nvPr>
        </p:nvSpPr>
        <p:spPr>
          <a:xfrm>
            <a:off x="228600" y="6416675"/>
            <a:ext cx="3505200" cy="365125"/>
          </a:xfrm>
        </p:spPr>
        <p:txBody>
          <a:bodyPr/>
          <a:lstStyle/>
          <a:p>
            <a:r>
              <a:rPr lang="en-US" dirty="0" smtClean="0"/>
              <a:t>Copyright © 2016 Pearson Education, Inc</a:t>
            </a:r>
            <a:endParaRPr lang="en-US" dirty="0"/>
          </a:p>
        </p:txBody>
      </p:sp>
      <p:sp>
        <p:nvSpPr>
          <p:cNvPr id="5" name="Slide Number Placeholder 4"/>
          <p:cNvSpPr>
            <a:spLocks noGrp="1"/>
          </p:cNvSpPr>
          <p:nvPr>
            <p:ph type="sldNum" sz="quarter" idx="12"/>
          </p:nvPr>
        </p:nvSpPr>
        <p:spPr/>
        <p:txBody>
          <a:bodyPr/>
          <a:lstStyle/>
          <a:p>
            <a:r>
              <a:rPr lang="en-US" dirty="0" smtClean="0"/>
              <a:t>8 - </a:t>
            </a:r>
            <a:fld id="{1D72EBF8-7CF5-44B7-B2BF-E22DE4D0703D}" type="slidenum">
              <a:rPr lang="en-US" smtClean="0"/>
              <a:pPr/>
              <a:t>17</a:t>
            </a:fld>
            <a:endParaRPr lang="en-US" dirty="0"/>
          </a:p>
        </p:txBody>
      </p:sp>
      <p:pic>
        <p:nvPicPr>
          <p:cNvPr id="2" name="Picture 1"/>
          <p:cNvPicPr>
            <a:picLocks noChangeAspect="1"/>
          </p:cNvPicPr>
          <p:nvPr/>
        </p:nvPicPr>
        <p:blipFill>
          <a:blip r:embed="rId3"/>
          <a:stretch>
            <a:fillRect/>
          </a:stretch>
        </p:blipFill>
        <p:spPr>
          <a:xfrm>
            <a:off x="0" y="1346200"/>
            <a:ext cx="9144000" cy="4155567"/>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normAutofit fontScale="90000"/>
          </a:bodyPr>
          <a:lstStyle/>
          <a:p>
            <a:pPr algn="ctr"/>
            <a:r>
              <a:rPr lang="en-US" dirty="0" err="1" smtClean="0"/>
              <a:t>Passos</a:t>
            </a:r>
            <a:r>
              <a:rPr lang="en-US" dirty="0" smtClean="0"/>
              <a:t> para o </a:t>
            </a:r>
            <a:r>
              <a:rPr lang="en-US" dirty="0" err="1" smtClean="0"/>
              <a:t>estabelecimento</a:t>
            </a:r>
            <a:r>
              <a:rPr lang="en-US" dirty="0" smtClean="0"/>
              <a:t> de </a:t>
            </a:r>
            <a:r>
              <a:rPr lang="en-US" dirty="0" err="1" smtClean="0"/>
              <a:t>objetivos</a:t>
            </a:r>
            <a:endParaRPr lang="en-US" sz="3600" dirty="0" smtClean="0">
              <a:latin typeface="Calibri" pitchFamily="34" charset="0"/>
            </a:endParaRPr>
          </a:p>
        </p:txBody>
      </p:sp>
      <p:sp>
        <p:nvSpPr>
          <p:cNvPr id="5" name="Footer Placeholder 4"/>
          <p:cNvSpPr>
            <a:spLocks noGrp="1"/>
          </p:cNvSpPr>
          <p:nvPr>
            <p:ph type="ftr" sz="quarter" idx="11"/>
          </p:nvPr>
        </p:nvSpPr>
        <p:spPr>
          <a:xfrm>
            <a:off x="228600" y="6416675"/>
            <a:ext cx="3276600" cy="365125"/>
          </a:xfrm>
        </p:spPr>
        <p:txBody>
          <a:bodyPr/>
          <a:lstStyle/>
          <a:p>
            <a:r>
              <a:rPr lang="en-US" dirty="0" smtClean="0"/>
              <a:t>Copyright © 2016 Pearson Education, Inc</a:t>
            </a:r>
            <a:endParaRPr lang="en-US" dirty="0"/>
          </a:p>
        </p:txBody>
      </p:sp>
      <p:sp>
        <p:nvSpPr>
          <p:cNvPr id="4" name="Slide Number Placeholder 3"/>
          <p:cNvSpPr>
            <a:spLocks noGrp="1"/>
          </p:cNvSpPr>
          <p:nvPr>
            <p:ph type="sldNum" sz="quarter" idx="12"/>
          </p:nvPr>
        </p:nvSpPr>
        <p:spPr/>
        <p:txBody>
          <a:bodyPr/>
          <a:lstStyle/>
          <a:p>
            <a:r>
              <a:rPr lang="en-US" dirty="0" smtClean="0"/>
              <a:t>8 - </a:t>
            </a:r>
            <a:fld id="{1D72EBF8-7CF5-44B7-B2BF-E22DE4D0703D}" type="slidenum">
              <a:rPr lang="en-US" smtClean="0"/>
              <a:pPr/>
              <a:t>18</a:t>
            </a:fld>
            <a:endParaRPr lang="en-US" dirty="0"/>
          </a:p>
        </p:txBody>
      </p:sp>
      <p:sp>
        <p:nvSpPr>
          <p:cNvPr id="7" name="Rectangle 3"/>
          <p:cNvSpPr txBox="1">
            <a:spLocks/>
          </p:cNvSpPr>
          <p:nvPr/>
        </p:nvSpPr>
        <p:spPr bwMode="auto">
          <a:xfrm>
            <a:off x="457200" y="2133600"/>
            <a:ext cx="8229600" cy="3992563"/>
          </a:xfrm>
          <a:prstGeom prst="rect">
            <a:avLst/>
          </a:prstGeom>
          <a:noFill/>
          <a:ln w="9525">
            <a:noFill/>
            <a:miter lim="800000"/>
            <a:headEnd/>
            <a:tailEnd/>
          </a:ln>
        </p:spPr>
        <p:txBody>
          <a:bodyPr/>
          <a:lstStyle/>
          <a:p>
            <a:pPr marL="457200" indent="-457200" algn="just" eaLnBrk="0" hangingPunct="0">
              <a:spcBef>
                <a:spcPct val="20000"/>
              </a:spcBef>
              <a:buClr>
                <a:schemeClr val="accent1"/>
              </a:buClr>
              <a:buFontTx/>
              <a:buAutoNum type="arabicPeriod"/>
            </a:pPr>
            <a:r>
              <a:rPr lang="pt-PT" sz="2400" dirty="0" smtClean="0"/>
              <a:t>Rever a </a:t>
            </a:r>
            <a:r>
              <a:rPr lang="pt-PT" sz="2400" b="1" dirty="0" smtClean="0"/>
              <a:t>missão</a:t>
            </a:r>
            <a:r>
              <a:rPr lang="pt-PT" sz="2400" dirty="0" smtClean="0"/>
              <a:t> (finalidade) da organização.</a:t>
            </a:r>
          </a:p>
          <a:p>
            <a:pPr marL="457200" indent="-457200" algn="just" eaLnBrk="0" hangingPunct="0">
              <a:spcBef>
                <a:spcPct val="20000"/>
              </a:spcBef>
              <a:buClr>
                <a:schemeClr val="accent1"/>
              </a:buClr>
              <a:buFontTx/>
              <a:buAutoNum type="arabicPeriod"/>
            </a:pPr>
            <a:r>
              <a:rPr lang="pt-PT" sz="2400" dirty="0" smtClean="0"/>
              <a:t>Avaliar os recursos disponíveis.</a:t>
            </a:r>
          </a:p>
          <a:p>
            <a:pPr marL="457200" indent="-457200" algn="just" eaLnBrk="0" hangingPunct="0">
              <a:spcBef>
                <a:spcPct val="20000"/>
              </a:spcBef>
              <a:buClr>
                <a:schemeClr val="accent1"/>
              </a:buClr>
              <a:buFontTx/>
              <a:buAutoNum type="arabicPeriod"/>
            </a:pPr>
            <a:r>
              <a:rPr lang="pt-PT" sz="2400" dirty="0" smtClean="0"/>
              <a:t>Definir os objetivos individualmente, ou com o apoio de outros.</a:t>
            </a:r>
          </a:p>
          <a:p>
            <a:pPr marL="457200" indent="-457200" algn="just" eaLnBrk="0" hangingPunct="0">
              <a:spcBef>
                <a:spcPct val="20000"/>
              </a:spcBef>
              <a:buClr>
                <a:schemeClr val="accent1"/>
              </a:buClr>
              <a:buFontTx/>
              <a:buAutoNum type="arabicPeriod"/>
            </a:pPr>
            <a:r>
              <a:rPr lang="pt-PT" sz="2400" dirty="0" smtClean="0"/>
              <a:t>Escrever os objetivos e transmiti-los a todos os que precisam de os conhecer.</a:t>
            </a:r>
          </a:p>
          <a:p>
            <a:pPr marL="457200" indent="-457200" algn="just" eaLnBrk="0" hangingPunct="0">
              <a:spcBef>
                <a:spcPct val="20000"/>
              </a:spcBef>
              <a:buClr>
                <a:schemeClr val="accent1"/>
              </a:buClr>
              <a:buFontTx/>
              <a:buAutoNum type="arabicPeriod"/>
            </a:pPr>
            <a:r>
              <a:rPr lang="pt-PT" sz="2400" dirty="0" smtClean="0"/>
              <a:t>Rever os resultados e verificar se os objetivos estão a ser cumpridos.</a:t>
            </a:r>
            <a:endParaRPr lang="pt-PT" sz="2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noAutofit/>
          </a:bodyPr>
          <a:lstStyle/>
          <a:p>
            <a:pPr algn="ctr"/>
            <a:r>
              <a:rPr lang="en-US" sz="2400" dirty="0" err="1" smtClean="0"/>
              <a:t>figura</a:t>
            </a:r>
            <a:r>
              <a:rPr lang="en-US" sz="2400" dirty="0" smtClean="0"/>
              <a:t> 8-4</a:t>
            </a:r>
            <a:br>
              <a:rPr lang="en-US" sz="2400" dirty="0" smtClean="0"/>
            </a:br>
            <a:r>
              <a:rPr lang="en-US" sz="2400" dirty="0" err="1" smtClean="0"/>
              <a:t>características</a:t>
            </a:r>
            <a:r>
              <a:rPr lang="en-US" sz="2400" dirty="0" smtClean="0"/>
              <a:t> dos </a:t>
            </a:r>
            <a:r>
              <a:rPr lang="en-US" sz="2400" dirty="0" err="1" smtClean="0"/>
              <a:t>objetivos</a:t>
            </a:r>
            <a:r>
              <a:rPr lang="en-US" sz="2400" dirty="0" smtClean="0"/>
              <a:t> </a:t>
            </a:r>
            <a:r>
              <a:rPr lang="en-US" sz="2400" dirty="0" err="1" smtClean="0"/>
              <a:t>bem</a:t>
            </a:r>
            <a:r>
              <a:rPr lang="en-US" sz="2400" dirty="0" smtClean="0"/>
              <a:t> </a:t>
            </a:r>
            <a:r>
              <a:rPr lang="en-US" sz="2400" dirty="0" err="1" smtClean="0"/>
              <a:t>definidos</a:t>
            </a:r>
            <a:endParaRPr lang="en-US" sz="2400" dirty="0" smtClean="0">
              <a:latin typeface="Calibri" pitchFamily="34" charset="0"/>
            </a:endParaRPr>
          </a:p>
        </p:txBody>
      </p:sp>
      <p:sp>
        <p:nvSpPr>
          <p:cNvPr id="5" name="Footer Placeholder 4"/>
          <p:cNvSpPr>
            <a:spLocks noGrp="1"/>
          </p:cNvSpPr>
          <p:nvPr>
            <p:ph type="ftr" sz="quarter" idx="11"/>
          </p:nvPr>
        </p:nvSpPr>
        <p:spPr>
          <a:xfrm>
            <a:off x="228600" y="6416675"/>
            <a:ext cx="3429000" cy="365125"/>
          </a:xfrm>
        </p:spPr>
        <p:txBody>
          <a:bodyPr/>
          <a:lstStyle/>
          <a:p>
            <a:r>
              <a:rPr lang="en-US" dirty="0" smtClean="0"/>
              <a:t>Copyright © 2016 Pearson Education, Inc.</a:t>
            </a:r>
            <a:endParaRPr lang="en-US" dirty="0"/>
          </a:p>
        </p:txBody>
      </p:sp>
      <p:sp>
        <p:nvSpPr>
          <p:cNvPr id="4" name="Slide Number Placeholder 3"/>
          <p:cNvSpPr>
            <a:spLocks noGrp="1"/>
          </p:cNvSpPr>
          <p:nvPr>
            <p:ph type="sldNum" sz="quarter" idx="12"/>
          </p:nvPr>
        </p:nvSpPr>
        <p:spPr/>
        <p:txBody>
          <a:bodyPr/>
          <a:lstStyle/>
          <a:p>
            <a:r>
              <a:rPr lang="en-US" dirty="0" smtClean="0"/>
              <a:t>8 - </a:t>
            </a:r>
            <a:fld id="{1D72EBF8-7CF5-44B7-B2BF-E22DE4D0703D}" type="slidenum">
              <a:rPr lang="en-US" smtClean="0"/>
              <a:pPr/>
              <a:t>19</a:t>
            </a:fld>
            <a:endParaRPr lang="en-US" dirty="0"/>
          </a:p>
        </p:txBody>
      </p:sp>
      <p:pic>
        <p:nvPicPr>
          <p:cNvPr id="2" name="Picture 1"/>
          <p:cNvPicPr>
            <a:picLocks noChangeAspect="1"/>
          </p:cNvPicPr>
          <p:nvPr/>
        </p:nvPicPr>
        <p:blipFill>
          <a:blip r:embed="rId3"/>
          <a:stretch>
            <a:fillRect/>
          </a:stretch>
        </p:blipFill>
        <p:spPr>
          <a:xfrm>
            <a:off x="-2138" y="1581804"/>
            <a:ext cx="9144000" cy="3886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Objetivos</a:t>
            </a:r>
            <a:endParaRPr lang="en-US" b="1" dirty="0"/>
          </a:p>
        </p:txBody>
      </p:sp>
      <p:sp>
        <p:nvSpPr>
          <p:cNvPr id="3" name="Content Placeholder 2"/>
          <p:cNvSpPr>
            <a:spLocks noGrp="1"/>
          </p:cNvSpPr>
          <p:nvPr>
            <p:ph idx="1"/>
          </p:nvPr>
        </p:nvSpPr>
        <p:spPr>
          <a:xfrm>
            <a:off x="685800" y="1752599"/>
            <a:ext cx="7772400" cy="3581401"/>
          </a:xfrm>
        </p:spPr>
        <p:txBody>
          <a:bodyPr>
            <a:normAutofit/>
          </a:bodyPr>
          <a:lstStyle/>
          <a:p>
            <a:pPr marL="514350" indent="-514350" algn="just">
              <a:buFont typeface="+mj-lt"/>
              <a:buAutoNum type="arabicPeriod"/>
            </a:pPr>
            <a:r>
              <a:rPr lang="pt-PT" sz="2400" b="1" dirty="0">
                <a:cs typeface="Arial" charset="0"/>
              </a:rPr>
              <a:t>Definir </a:t>
            </a:r>
            <a:r>
              <a:rPr lang="pt-PT" sz="2400" dirty="0">
                <a:cs typeface="Arial" charset="0"/>
              </a:rPr>
              <a:t>a natureza e as finalidades do planeamento</a:t>
            </a:r>
            <a:r>
              <a:rPr lang="pt-PT" sz="2400" dirty="0" smtClean="0">
                <a:cs typeface="Arial" charset="0"/>
              </a:rPr>
              <a:t>.</a:t>
            </a:r>
          </a:p>
          <a:p>
            <a:pPr marL="514350" indent="-514350" algn="just">
              <a:buFont typeface="+mj-lt"/>
              <a:buAutoNum type="arabicPeriod"/>
            </a:pPr>
            <a:endParaRPr lang="pt-PT" sz="800" dirty="0">
              <a:cs typeface="Arial" charset="0"/>
            </a:endParaRPr>
          </a:p>
          <a:p>
            <a:pPr marL="514350" indent="-514350" algn="just">
              <a:buFont typeface="+mj-lt"/>
              <a:buAutoNum type="arabicPeriod"/>
            </a:pPr>
            <a:r>
              <a:rPr lang="pt-PT" sz="2400" b="1" dirty="0">
                <a:cs typeface="Arial" charset="0"/>
              </a:rPr>
              <a:t>Classificar </a:t>
            </a:r>
            <a:r>
              <a:rPr lang="pt-PT" sz="2400" dirty="0">
                <a:cs typeface="Arial" charset="0"/>
              </a:rPr>
              <a:t>os tipos de objetivos que as organizações podem ter e os planos que usam</a:t>
            </a:r>
            <a:r>
              <a:rPr lang="pt-PT" sz="2400" dirty="0" smtClean="0">
                <a:cs typeface="Arial" charset="0"/>
              </a:rPr>
              <a:t>.</a:t>
            </a:r>
          </a:p>
          <a:p>
            <a:pPr marL="514350" indent="-514350" algn="just">
              <a:buFont typeface="+mj-lt"/>
              <a:buAutoNum type="arabicPeriod"/>
            </a:pPr>
            <a:endParaRPr lang="pt-PT" sz="800" dirty="0">
              <a:cs typeface="Arial" charset="0"/>
            </a:endParaRPr>
          </a:p>
          <a:p>
            <a:pPr marL="514350" indent="-514350" algn="just">
              <a:buFont typeface="+mj-lt"/>
              <a:buAutoNum type="arabicPeriod"/>
            </a:pPr>
            <a:r>
              <a:rPr lang="pt-PT" sz="2400" b="1" dirty="0">
                <a:cs typeface="Arial" charset="0"/>
              </a:rPr>
              <a:t>Comparar </a:t>
            </a:r>
            <a:r>
              <a:rPr lang="pt-PT" sz="2400" dirty="0">
                <a:cs typeface="Arial" charset="0"/>
              </a:rPr>
              <a:t>diferentes abordagens sobre o estabelecimento de objetivos</a:t>
            </a:r>
            <a:r>
              <a:rPr lang="pt-PT" sz="2400" dirty="0" smtClean="0">
                <a:cs typeface="Arial" charset="0"/>
              </a:rPr>
              <a:t>.</a:t>
            </a:r>
          </a:p>
          <a:p>
            <a:pPr marL="514350" indent="-514350" algn="just">
              <a:buFont typeface="+mj-lt"/>
              <a:buAutoNum type="arabicPeriod"/>
            </a:pPr>
            <a:endParaRPr lang="pt-PT" sz="800" dirty="0">
              <a:cs typeface="Arial" charset="0"/>
            </a:endParaRPr>
          </a:p>
          <a:p>
            <a:pPr marL="514350" indent="-514350" algn="just">
              <a:buFont typeface="+mj-lt"/>
              <a:buAutoNum type="arabicPeriod"/>
            </a:pPr>
            <a:r>
              <a:rPr lang="pt-PT" sz="2400" b="1" dirty="0">
                <a:cs typeface="Arial" charset="0"/>
              </a:rPr>
              <a:t>Discutir </a:t>
            </a:r>
            <a:r>
              <a:rPr lang="pt-PT" sz="2400" dirty="0">
                <a:cs typeface="Arial" charset="0"/>
              </a:rPr>
              <a:t>tópicos atuais de planeamento.</a:t>
            </a:r>
          </a:p>
          <a:p>
            <a:pPr algn="just"/>
            <a:endParaRPr lang="en-US" sz="2400" dirty="0"/>
          </a:p>
        </p:txBody>
      </p:sp>
      <p:sp>
        <p:nvSpPr>
          <p:cNvPr id="4" name="Footer Placeholder 3"/>
          <p:cNvSpPr>
            <a:spLocks noGrp="1"/>
          </p:cNvSpPr>
          <p:nvPr>
            <p:ph type="ftr" sz="quarter" idx="11"/>
          </p:nvPr>
        </p:nvSpPr>
        <p:spPr>
          <a:xfrm>
            <a:off x="228600" y="6416675"/>
            <a:ext cx="3200400" cy="365125"/>
          </a:xfrm>
        </p:spPr>
        <p:txBody>
          <a:bodyPr/>
          <a:lstStyle/>
          <a:p>
            <a:r>
              <a:rPr lang="en-US" dirty="0" smtClean="0"/>
              <a:t>Copyright © 2016 Pearson Education, Inc</a:t>
            </a:r>
            <a:endParaRPr lang="en-US" dirty="0"/>
          </a:p>
        </p:txBody>
      </p:sp>
      <p:sp>
        <p:nvSpPr>
          <p:cNvPr id="5" name="Slide Number Placeholder 4"/>
          <p:cNvSpPr>
            <a:spLocks noGrp="1"/>
          </p:cNvSpPr>
          <p:nvPr>
            <p:ph type="sldNum" sz="quarter" idx="12"/>
          </p:nvPr>
        </p:nvSpPr>
        <p:spPr/>
        <p:txBody>
          <a:bodyPr/>
          <a:lstStyle/>
          <a:p>
            <a:r>
              <a:rPr lang="en-US" dirty="0" smtClean="0"/>
              <a:t>8 - </a:t>
            </a:r>
            <a:fld id="{1D72EBF8-7CF5-44B7-B2BF-E22DE4D0703D}"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normAutofit fontScale="90000"/>
          </a:bodyPr>
          <a:lstStyle/>
          <a:p>
            <a:pPr algn="ctr"/>
            <a:r>
              <a:rPr lang="en-US" dirty="0" err="1" smtClean="0"/>
              <a:t>Fatores</a:t>
            </a:r>
            <a:r>
              <a:rPr lang="en-US" dirty="0" smtClean="0"/>
              <a:t> </a:t>
            </a:r>
            <a:r>
              <a:rPr lang="en-US" dirty="0" err="1" smtClean="0"/>
              <a:t>contingenciais</a:t>
            </a:r>
            <a:r>
              <a:rPr lang="en-US" dirty="0" smtClean="0"/>
              <a:t> no </a:t>
            </a:r>
            <a:r>
              <a:rPr lang="en-US" dirty="0" err="1" smtClean="0"/>
              <a:t>planeamento</a:t>
            </a:r>
            <a:endParaRPr lang="en-US" sz="3600" dirty="0" smtClean="0">
              <a:latin typeface="Calibri" pitchFamily="34" charset="0"/>
            </a:endParaRPr>
          </a:p>
        </p:txBody>
      </p:sp>
      <p:sp>
        <p:nvSpPr>
          <p:cNvPr id="5" name="Footer Placeholder 4"/>
          <p:cNvSpPr>
            <a:spLocks noGrp="1"/>
          </p:cNvSpPr>
          <p:nvPr>
            <p:ph type="ftr" sz="quarter" idx="11"/>
          </p:nvPr>
        </p:nvSpPr>
        <p:spPr>
          <a:xfrm>
            <a:off x="228600" y="6416675"/>
            <a:ext cx="3429000" cy="365125"/>
          </a:xfrm>
        </p:spPr>
        <p:txBody>
          <a:bodyPr/>
          <a:lstStyle/>
          <a:p>
            <a:r>
              <a:rPr lang="en-US" dirty="0" smtClean="0"/>
              <a:t>Copyright © 2016 Pearson Education, Inc</a:t>
            </a:r>
            <a:endParaRPr lang="en-US" dirty="0"/>
          </a:p>
        </p:txBody>
      </p:sp>
      <p:sp>
        <p:nvSpPr>
          <p:cNvPr id="4" name="Slide Number Placeholder 3"/>
          <p:cNvSpPr>
            <a:spLocks noGrp="1"/>
          </p:cNvSpPr>
          <p:nvPr>
            <p:ph type="sldNum" sz="quarter" idx="12"/>
          </p:nvPr>
        </p:nvSpPr>
        <p:spPr/>
        <p:txBody>
          <a:bodyPr/>
          <a:lstStyle/>
          <a:p>
            <a:r>
              <a:rPr lang="en-US" dirty="0" smtClean="0"/>
              <a:t>8 - </a:t>
            </a:r>
            <a:fld id="{1D72EBF8-7CF5-44B7-B2BF-E22DE4D0703D}" type="slidenum">
              <a:rPr lang="en-US" smtClean="0"/>
              <a:pPr/>
              <a:t>20</a:t>
            </a:fld>
            <a:endParaRPr lang="en-US" dirty="0"/>
          </a:p>
        </p:txBody>
      </p:sp>
      <p:sp>
        <p:nvSpPr>
          <p:cNvPr id="8" name="Rectangle 3"/>
          <p:cNvSpPr txBox="1">
            <a:spLocks/>
          </p:cNvSpPr>
          <p:nvPr/>
        </p:nvSpPr>
        <p:spPr bwMode="auto">
          <a:xfrm>
            <a:off x="457200" y="2057400"/>
            <a:ext cx="8229600" cy="3840163"/>
          </a:xfrm>
          <a:prstGeom prst="rect">
            <a:avLst/>
          </a:prstGeom>
          <a:noFill/>
          <a:ln>
            <a:noFill/>
          </a:ln>
          <a:extLst/>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40000"/>
              </a:spcBef>
              <a:defRPr/>
            </a:pPr>
            <a:r>
              <a:rPr lang="pt-PT" sz="2400" b="1" dirty="0" smtClean="0">
                <a:latin typeface="Arial" panose="020B0604020202020204" pitchFamily="34" charset="0"/>
                <a:cs typeface="Arial" panose="020B0604020202020204" pitchFamily="34" charset="0"/>
              </a:rPr>
              <a:t>Amplitude do compromisso futuro</a:t>
            </a:r>
          </a:p>
          <a:p>
            <a:pPr>
              <a:spcBef>
                <a:spcPct val="40000"/>
              </a:spcBef>
              <a:defRPr/>
            </a:pPr>
            <a:endParaRPr lang="pt-PT" sz="800" b="1" dirty="0" smtClean="0">
              <a:latin typeface="Arial" panose="020B0604020202020204" pitchFamily="34" charset="0"/>
              <a:cs typeface="Arial" panose="020B0604020202020204" pitchFamily="34" charset="0"/>
            </a:endParaRPr>
          </a:p>
          <a:p>
            <a:pPr lvl="1" algn="just">
              <a:spcBef>
                <a:spcPct val="40000"/>
              </a:spcBef>
              <a:defRPr/>
            </a:pPr>
            <a:r>
              <a:rPr lang="pt-PT" sz="2400" b="1" dirty="0" smtClean="0">
                <a:latin typeface="Arial" panose="020B0604020202020204" pitchFamily="34" charset="0"/>
                <a:cs typeface="Arial" panose="020B0604020202020204" pitchFamily="34" charset="0"/>
              </a:rPr>
              <a:t>Conceito de compromisso:</a:t>
            </a:r>
            <a:r>
              <a:rPr lang="pt-PT" sz="2400" dirty="0" smtClean="0">
                <a:latin typeface="Arial" panose="020B0604020202020204" pitchFamily="34" charset="0"/>
                <a:cs typeface="Arial" panose="020B0604020202020204" pitchFamily="34" charset="0"/>
              </a:rPr>
              <a:t> Os planos que afetam compromissos futuros devem ter um prazo suficientemente grande de modo a que esses compromissos possam ser cumpridos.</a:t>
            </a:r>
            <a:br>
              <a:rPr lang="pt-PT" sz="2400" dirty="0" smtClean="0">
                <a:latin typeface="Arial" panose="020B0604020202020204" pitchFamily="34" charset="0"/>
                <a:cs typeface="Arial" panose="020B0604020202020204" pitchFamily="34" charset="0"/>
              </a:rPr>
            </a:br>
            <a:r>
              <a:rPr lang="pt-PT" sz="2400" dirty="0" smtClean="0">
                <a:latin typeface="Arial" panose="020B0604020202020204" pitchFamily="34" charset="0"/>
                <a:cs typeface="Arial" panose="020B0604020202020204" pitchFamily="34" charset="0"/>
              </a:rPr>
              <a:t/>
            </a:r>
            <a:br>
              <a:rPr lang="pt-PT" sz="2400" dirty="0" smtClean="0">
                <a:latin typeface="Arial" panose="020B0604020202020204" pitchFamily="34" charset="0"/>
                <a:cs typeface="Arial" panose="020B0604020202020204" pitchFamily="34" charset="0"/>
              </a:rPr>
            </a:br>
            <a:r>
              <a:rPr lang="pt-PT" sz="1600" u="sng" dirty="0" smtClean="0">
                <a:latin typeface="Arial" panose="020B0604020202020204" pitchFamily="34" charset="0"/>
                <a:cs typeface="Arial" panose="020B0604020202020204" pitchFamily="34" charset="0"/>
              </a:rPr>
              <a:t>Exemplo</a:t>
            </a:r>
            <a:r>
              <a:rPr lang="pt-PT" sz="1600" dirty="0" smtClean="0">
                <a:latin typeface="Arial" panose="020B0604020202020204" pitchFamily="34" charset="0"/>
                <a:cs typeface="Arial" panose="020B0604020202020204" pitchFamily="34" charset="0"/>
              </a:rPr>
              <a:t>: Se o objectivo é atingir €1.000.000 de vendas daqui a 3 anos, o planeamento terá que tentar prever os próximos 3 anos. Ou seja, a distância temporal a que estamos do nosso compromisso condiciona o intervalo temporal a considerar.</a:t>
            </a:r>
          </a:p>
          <a:p>
            <a:pPr marL="0" indent="0" algn="just">
              <a:buFont typeface="Arial" pitchFamily="34" charset="0"/>
              <a:buNone/>
              <a:defRPr/>
            </a:pPr>
            <a:endParaRPr lang="pt-PT"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457200" y="274638"/>
            <a:ext cx="8001000" cy="1143000"/>
          </a:xfrm>
        </p:spPr>
        <p:txBody>
          <a:bodyPr>
            <a:normAutofit/>
          </a:bodyPr>
          <a:lstStyle/>
          <a:p>
            <a:pPr algn="ctr"/>
            <a:r>
              <a:rPr lang="en-US" sz="2800" dirty="0" err="1" smtClean="0"/>
              <a:t>figura</a:t>
            </a:r>
            <a:r>
              <a:rPr lang="en-US" sz="2800" dirty="0" smtClean="0"/>
              <a:t> 8-5</a:t>
            </a:r>
            <a:r>
              <a:rPr lang="en-US" sz="2800" dirty="0"/>
              <a:t/>
            </a:r>
            <a:br>
              <a:rPr lang="en-US" sz="2800" dirty="0"/>
            </a:br>
            <a:r>
              <a:rPr lang="en-US" sz="2800" dirty="0" err="1" smtClean="0"/>
              <a:t>Planeamento</a:t>
            </a:r>
            <a:r>
              <a:rPr lang="en-US" sz="2800" dirty="0" smtClean="0"/>
              <a:t> e </a:t>
            </a:r>
            <a:r>
              <a:rPr lang="en-US" sz="2800" dirty="0" err="1" smtClean="0"/>
              <a:t>nível</a:t>
            </a:r>
            <a:r>
              <a:rPr lang="en-US" sz="2800" dirty="0" smtClean="0"/>
              <a:t> </a:t>
            </a:r>
            <a:r>
              <a:rPr lang="en-US" sz="2800" dirty="0" err="1" smtClean="0"/>
              <a:t>Organizacional</a:t>
            </a:r>
            <a:endParaRPr lang="en-US" sz="2800" dirty="0" smtClean="0">
              <a:latin typeface="Calibri" pitchFamily="34" charset="0"/>
            </a:endParaRPr>
          </a:p>
        </p:txBody>
      </p:sp>
      <p:sp>
        <p:nvSpPr>
          <p:cNvPr id="5" name="Footer Placeholder 4"/>
          <p:cNvSpPr>
            <a:spLocks noGrp="1"/>
          </p:cNvSpPr>
          <p:nvPr>
            <p:ph type="ftr" sz="quarter" idx="11"/>
          </p:nvPr>
        </p:nvSpPr>
        <p:spPr>
          <a:xfrm>
            <a:off x="228600" y="6416675"/>
            <a:ext cx="3581400" cy="365125"/>
          </a:xfrm>
        </p:spPr>
        <p:txBody>
          <a:bodyPr/>
          <a:lstStyle/>
          <a:p>
            <a:r>
              <a:rPr lang="en-US" dirty="0" smtClean="0"/>
              <a:t>Copyright © 2016 Pearson Education, Inc.</a:t>
            </a:r>
            <a:endParaRPr lang="en-US" dirty="0"/>
          </a:p>
        </p:txBody>
      </p:sp>
      <p:sp>
        <p:nvSpPr>
          <p:cNvPr id="4" name="Slide Number Placeholder 3"/>
          <p:cNvSpPr>
            <a:spLocks noGrp="1"/>
          </p:cNvSpPr>
          <p:nvPr>
            <p:ph type="sldNum" sz="quarter" idx="12"/>
          </p:nvPr>
        </p:nvSpPr>
        <p:spPr/>
        <p:txBody>
          <a:bodyPr/>
          <a:lstStyle/>
          <a:p>
            <a:r>
              <a:rPr lang="en-US" dirty="0" smtClean="0"/>
              <a:t>8 - </a:t>
            </a:r>
            <a:fld id="{1D72EBF8-7CF5-44B7-B2BF-E22DE4D0703D}" type="slidenum">
              <a:rPr lang="en-US" smtClean="0"/>
              <a:pPr/>
              <a:t>21</a:t>
            </a:fld>
            <a:endParaRPr lang="en-US" dirty="0"/>
          </a:p>
        </p:txBody>
      </p:sp>
      <p:pic>
        <p:nvPicPr>
          <p:cNvPr id="2" name="Picture 1"/>
          <p:cNvPicPr>
            <a:picLocks noChangeAspect="1"/>
          </p:cNvPicPr>
          <p:nvPr/>
        </p:nvPicPr>
        <p:blipFill>
          <a:blip r:embed="rId3"/>
          <a:stretch>
            <a:fillRect/>
          </a:stretch>
        </p:blipFill>
        <p:spPr>
          <a:xfrm>
            <a:off x="12700" y="1524000"/>
            <a:ext cx="9118600" cy="44958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228600" y="6416675"/>
            <a:ext cx="3200400" cy="365125"/>
          </a:xfrm>
        </p:spPr>
        <p:txBody>
          <a:bodyPr/>
          <a:lstStyle/>
          <a:p>
            <a:r>
              <a:rPr lang="en-US" dirty="0" smtClean="0"/>
              <a:t>Copyright © 2016 Pearson Education, Inc</a:t>
            </a:r>
            <a:endParaRPr lang="en-US" dirty="0"/>
          </a:p>
        </p:txBody>
      </p:sp>
      <p:sp>
        <p:nvSpPr>
          <p:cNvPr id="4" name="Slide Number Placeholder 3"/>
          <p:cNvSpPr>
            <a:spLocks noGrp="1"/>
          </p:cNvSpPr>
          <p:nvPr>
            <p:ph type="sldNum" sz="quarter" idx="12"/>
          </p:nvPr>
        </p:nvSpPr>
        <p:spPr/>
        <p:txBody>
          <a:bodyPr/>
          <a:lstStyle/>
          <a:p>
            <a:r>
              <a:rPr lang="en-US" dirty="0" smtClean="0"/>
              <a:t>8 - </a:t>
            </a:r>
            <a:fld id="{1D72EBF8-7CF5-44B7-B2BF-E22DE4D0703D}" type="slidenum">
              <a:rPr lang="en-US" smtClean="0"/>
              <a:pPr/>
              <a:t>22</a:t>
            </a:fld>
            <a:endParaRPr lang="en-US" dirty="0"/>
          </a:p>
        </p:txBody>
      </p:sp>
      <p:sp>
        <p:nvSpPr>
          <p:cNvPr id="8" name="Rectangle 2"/>
          <p:cNvSpPr>
            <a:spLocks noGrp="1" noChangeArrowheads="1"/>
          </p:cNvSpPr>
          <p:nvPr>
            <p:ph type="title"/>
          </p:nvPr>
        </p:nvSpPr>
        <p:spPr>
          <a:xfrm>
            <a:off x="685800" y="274638"/>
            <a:ext cx="7772400" cy="1143000"/>
          </a:xfrm>
        </p:spPr>
        <p:txBody>
          <a:bodyPr>
            <a:normAutofit fontScale="90000"/>
          </a:bodyPr>
          <a:lstStyle/>
          <a:p>
            <a:pPr algn="ctr"/>
            <a:r>
              <a:rPr lang="en-US" dirty="0" err="1" smtClean="0"/>
              <a:t>Fatores</a:t>
            </a:r>
            <a:r>
              <a:rPr lang="en-US" dirty="0" smtClean="0"/>
              <a:t> </a:t>
            </a:r>
            <a:r>
              <a:rPr lang="en-US" dirty="0" err="1" smtClean="0"/>
              <a:t>contingenciais</a:t>
            </a:r>
            <a:r>
              <a:rPr lang="en-US" dirty="0" smtClean="0"/>
              <a:t> no </a:t>
            </a:r>
            <a:r>
              <a:rPr lang="en-US" dirty="0" err="1" smtClean="0"/>
              <a:t>planeamento</a:t>
            </a:r>
            <a:r>
              <a:rPr lang="en-US" dirty="0" smtClean="0"/>
              <a:t> (cont.)</a:t>
            </a:r>
            <a:endParaRPr lang="en-US" sz="3600" dirty="0" smtClean="0">
              <a:latin typeface="Calibri" pitchFamily="34" charset="0"/>
            </a:endParaRPr>
          </a:p>
        </p:txBody>
      </p:sp>
      <p:sp>
        <p:nvSpPr>
          <p:cNvPr id="10" name="Rectangle 3"/>
          <p:cNvSpPr txBox="1">
            <a:spLocks/>
          </p:cNvSpPr>
          <p:nvPr/>
        </p:nvSpPr>
        <p:spPr bwMode="auto">
          <a:xfrm>
            <a:off x="457200" y="2057400"/>
            <a:ext cx="8077200" cy="4068763"/>
          </a:xfrm>
          <a:prstGeom prst="rect">
            <a:avLst/>
          </a:prstGeom>
          <a:noFill/>
          <a:ln w="9525">
            <a:noFill/>
            <a:miter lim="800000"/>
            <a:headEnd/>
            <a:tailEnd/>
          </a:ln>
        </p:spPr>
        <p:txBody>
          <a:bodyPr/>
          <a:lstStyle/>
          <a:p>
            <a:pPr marL="342900" indent="-342900" eaLnBrk="0" hangingPunct="0">
              <a:spcBef>
                <a:spcPct val="40000"/>
              </a:spcBef>
              <a:buFont typeface="Arial" charset="0"/>
              <a:buChar char="•"/>
            </a:pPr>
            <a:r>
              <a:rPr lang="pt-PT" sz="2400" b="1" dirty="0" smtClean="0"/>
              <a:t>Incerteza ambiental</a:t>
            </a:r>
          </a:p>
          <a:p>
            <a:pPr marL="342900" indent="-342900" eaLnBrk="0" hangingPunct="0">
              <a:spcBef>
                <a:spcPct val="40000"/>
              </a:spcBef>
              <a:buFont typeface="Arial" charset="0"/>
              <a:buChar char="•"/>
            </a:pPr>
            <a:endParaRPr lang="pt-PT" sz="800" dirty="0" smtClean="0"/>
          </a:p>
          <a:p>
            <a:pPr marL="742950" lvl="1" indent="-285750" algn="just" eaLnBrk="0" hangingPunct="0">
              <a:spcBef>
                <a:spcPct val="20000"/>
              </a:spcBef>
              <a:buFont typeface="Arial" charset="0"/>
              <a:buChar char="–"/>
            </a:pPr>
            <a:r>
              <a:rPr lang="pt-PT" sz="2400" dirty="0" smtClean="0"/>
              <a:t>Quando a incerteza é elevada, os planos devem ser específicos mas flexíveis. </a:t>
            </a:r>
          </a:p>
          <a:p>
            <a:pPr marL="742950" lvl="1" indent="-285750" algn="just" eaLnBrk="0" hangingPunct="0">
              <a:spcBef>
                <a:spcPct val="20000"/>
              </a:spcBef>
              <a:buFont typeface="Arial" charset="0"/>
              <a:buChar char="–"/>
            </a:pPr>
            <a:endParaRPr lang="pt-PT" sz="800" dirty="0" smtClean="0"/>
          </a:p>
          <a:p>
            <a:pPr marL="742950" lvl="1" indent="-285750" algn="just" eaLnBrk="0" hangingPunct="0">
              <a:spcBef>
                <a:spcPct val="20000"/>
              </a:spcBef>
              <a:buFont typeface="Arial" charset="0"/>
              <a:buChar char="–"/>
            </a:pPr>
            <a:r>
              <a:rPr lang="pt-PT" sz="2400" dirty="0" smtClean="0"/>
              <a:t>Os gestores devem estar preparados para alterar os planos, à medida que vão sendo implementados. </a:t>
            </a:r>
          </a:p>
          <a:p>
            <a:pPr marL="742950" lvl="1" indent="-285750" algn="just" eaLnBrk="0" hangingPunct="0">
              <a:spcBef>
                <a:spcPct val="20000"/>
              </a:spcBef>
              <a:buFont typeface="Arial" charset="0"/>
              <a:buChar char="–"/>
            </a:pPr>
            <a:endParaRPr lang="pt-PT" sz="800" dirty="0" smtClean="0"/>
          </a:p>
          <a:p>
            <a:pPr marL="742950" lvl="1" indent="-285750" algn="just" eaLnBrk="0" hangingPunct="0">
              <a:spcBef>
                <a:spcPct val="20000"/>
              </a:spcBef>
              <a:buFont typeface="Arial" charset="0"/>
              <a:buChar char="–"/>
            </a:pPr>
            <a:r>
              <a:rPr lang="pt-PT" sz="2400" dirty="0" smtClean="0"/>
              <a:t>Por vezes, os gestores terão mesmo de abandonar os planos.</a:t>
            </a:r>
          </a:p>
          <a:p>
            <a:pPr marL="742950" lvl="1" indent="-285750" eaLnBrk="0" hangingPunct="0">
              <a:spcBef>
                <a:spcPct val="40000"/>
              </a:spcBef>
              <a:buFont typeface="Arial" charset="0"/>
              <a:buChar char="–"/>
            </a:pPr>
            <a:endParaRPr lang="en-US" sz="2400" dirty="0"/>
          </a:p>
          <a:p>
            <a:pPr marL="742950" lvl="1" indent="-285750" eaLnBrk="0" hangingPunct="0">
              <a:spcBef>
                <a:spcPct val="40000"/>
              </a:spcBef>
              <a:buFont typeface="Arial" charset="0"/>
              <a:buChar char="–"/>
            </a:pP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228600" y="6416675"/>
            <a:ext cx="3276600" cy="365125"/>
          </a:xfrm>
        </p:spPr>
        <p:txBody>
          <a:bodyPr/>
          <a:lstStyle/>
          <a:p>
            <a:r>
              <a:rPr lang="en-US" dirty="0" smtClean="0"/>
              <a:t>Copyright © 2016 Pearson Education, Inc</a:t>
            </a:r>
            <a:endParaRPr lang="en-US" dirty="0"/>
          </a:p>
        </p:txBody>
      </p:sp>
      <p:sp>
        <p:nvSpPr>
          <p:cNvPr id="4" name="Slide Number Placeholder 3"/>
          <p:cNvSpPr>
            <a:spLocks noGrp="1"/>
          </p:cNvSpPr>
          <p:nvPr>
            <p:ph type="sldNum" sz="quarter" idx="12"/>
          </p:nvPr>
        </p:nvSpPr>
        <p:spPr/>
        <p:txBody>
          <a:bodyPr/>
          <a:lstStyle/>
          <a:p>
            <a:r>
              <a:rPr lang="en-US" dirty="0" smtClean="0"/>
              <a:t>8 - </a:t>
            </a:r>
            <a:fld id="{1D72EBF8-7CF5-44B7-B2BF-E22DE4D0703D}" type="slidenum">
              <a:rPr lang="en-US" smtClean="0"/>
              <a:pPr/>
              <a:t>23</a:t>
            </a:fld>
            <a:endParaRPr lang="en-US" dirty="0"/>
          </a:p>
        </p:txBody>
      </p:sp>
      <p:sp>
        <p:nvSpPr>
          <p:cNvPr id="8" name="Rectangle 2"/>
          <p:cNvSpPr>
            <a:spLocks noGrp="1" noChangeArrowheads="1"/>
          </p:cNvSpPr>
          <p:nvPr>
            <p:ph type="title"/>
          </p:nvPr>
        </p:nvSpPr>
        <p:spPr>
          <a:xfrm>
            <a:off x="609600" y="152400"/>
            <a:ext cx="7772400" cy="1143000"/>
          </a:xfrm>
        </p:spPr>
        <p:txBody>
          <a:bodyPr>
            <a:normAutofit/>
          </a:bodyPr>
          <a:lstStyle/>
          <a:p>
            <a:pPr algn="ctr"/>
            <a:r>
              <a:rPr lang="en-US" dirty="0" err="1" smtClean="0"/>
              <a:t>Abordagens</a:t>
            </a:r>
            <a:r>
              <a:rPr lang="en-US" dirty="0" smtClean="0"/>
              <a:t> </a:t>
            </a:r>
            <a:r>
              <a:rPr lang="en-US" dirty="0" err="1" smtClean="0"/>
              <a:t>ao</a:t>
            </a:r>
            <a:r>
              <a:rPr lang="en-US" dirty="0" smtClean="0"/>
              <a:t> </a:t>
            </a:r>
            <a:r>
              <a:rPr lang="en-US" dirty="0" err="1" smtClean="0"/>
              <a:t>planeamento</a:t>
            </a:r>
            <a:endParaRPr lang="en-US" sz="3600" dirty="0" smtClean="0">
              <a:latin typeface="Calibri" pitchFamily="34" charset="0"/>
            </a:endParaRPr>
          </a:p>
        </p:txBody>
      </p:sp>
      <p:sp>
        <p:nvSpPr>
          <p:cNvPr id="10" name="Rectangle 3"/>
          <p:cNvSpPr txBox="1">
            <a:spLocks/>
          </p:cNvSpPr>
          <p:nvPr/>
        </p:nvSpPr>
        <p:spPr bwMode="auto">
          <a:xfrm>
            <a:off x="483781" y="1524000"/>
            <a:ext cx="8229600" cy="4191001"/>
          </a:xfrm>
          <a:prstGeom prst="rect">
            <a:avLst/>
          </a:prstGeom>
          <a:noFill/>
          <a:ln w="9525">
            <a:noFill/>
            <a:miter lim="800000"/>
            <a:headEnd/>
            <a:tailEnd/>
          </a:ln>
        </p:spPr>
        <p:txBody>
          <a:bodyPr/>
          <a:lstStyle/>
          <a:p>
            <a:pPr marL="342900" indent="-342900" eaLnBrk="0" hangingPunct="0">
              <a:spcBef>
                <a:spcPct val="20000"/>
              </a:spcBef>
              <a:buFont typeface="Arial" charset="0"/>
              <a:buChar char="•"/>
            </a:pPr>
            <a:r>
              <a:rPr lang="pt-PT" sz="2400" b="1" dirty="0" smtClean="0"/>
              <a:t>Abordagem ao planeamento</a:t>
            </a:r>
          </a:p>
          <a:p>
            <a:pPr marL="361950" eaLnBrk="0" hangingPunct="0">
              <a:spcBef>
                <a:spcPct val="20000"/>
              </a:spcBef>
            </a:pPr>
            <a:r>
              <a:rPr lang="pt-PT" sz="2400" dirty="0" smtClean="0"/>
              <a:t>Na abordagem tradicional, os planos são desenvolvidos pelos gestores de topo, frequentemente assistidos por um departamento de planeamento.</a:t>
            </a:r>
          </a:p>
          <a:p>
            <a:pPr marL="361950" algn="just" eaLnBrk="0" hangingPunct="0">
              <a:spcBef>
                <a:spcPct val="20000"/>
              </a:spcBef>
            </a:pPr>
            <a:endParaRPr lang="pt-PT" sz="800" dirty="0" smtClean="0"/>
          </a:p>
          <a:p>
            <a:pPr marL="361950" algn="just" eaLnBrk="0" hangingPunct="0">
              <a:spcBef>
                <a:spcPct val="20000"/>
              </a:spcBef>
            </a:pPr>
            <a:r>
              <a:rPr lang="pt-PT" sz="2000" u="sng" dirty="0" smtClean="0"/>
              <a:t>Departamento de Planeamento </a:t>
            </a:r>
            <a:r>
              <a:rPr lang="pt-PT" sz="2000" b="1" dirty="0" smtClean="0"/>
              <a:t>- </a:t>
            </a:r>
            <a:r>
              <a:rPr lang="pt-PT" sz="2000" dirty="0" smtClean="0"/>
              <a:t>grupo de especialistas cuja responsabilidade é auxiliar o estabelecimento dos planos da organização.</a:t>
            </a:r>
          </a:p>
          <a:p>
            <a:pPr algn="just" eaLnBrk="0" hangingPunct="0">
              <a:spcBef>
                <a:spcPct val="20000"/>
              </a:spcBef>
            </a:pPr>
            <a:endParaRPr lang="pt-PT" sz="800" dirty="0" smtClean="0"/>
          </a:p>
          <a:p>
            <a:pPr marL="361950" algn="just" eaLnBrk="0" hangingPunct="0">
              <a:spcBef>
                <a:spcPct val="20000"/>
              </a:spcBef>
            </a:pPr>
            <a:r>
              <a:rPr lang="pt-PT" sz="2000" u="sng" dirty="0" smtClean="0"/>
              <a:t>Abordagens emergentes</a:t>
            </a:r>
            <a:r>
              <a:rPr lang="pt-PT" sz="2000" dirty="0" smtClean="0"/>
              <a:t> - várias pessoas na organização participam e contribuem para o planeamento dos seus departamentos/divisões e organização.</a:t>
            </a:r>
            <a:endParaRPr lang="pt-PT"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p:txBody>
          <a:bodyPr>
            <a:normAutofit fontScale="90000"/>
          </a:bodyPr>
          <a:lstStyle/>
          <a:p>
            <a:pPr algn="ctr"/>
            <a:r>
              <a:rPr lang="en-US" dirty="0" err="1" smtClean="0"/>
              <a:t>Tópicos</a:t>
            </a:r>
            <a:r>
              <a:rPr lang="en-US" dirty="0" smtClean="0"/>
              <a:t> </a:t>
            </a:r>
            <a:r>
              <a:rPr lang="en-US" dirty="0" err="1" smtClean="0"/>
              <a:t>atuais</a:t>
            </a:r>
            <a:r>
              <a:rPr lang="en-US" dirty="0" smtClean="0"/>
              <a:t> </a:t>
            </a:r>
            <a:r>
              <a:rPr lang="en-US" dirty="0" err="1" smtClean="0"/>
              <a:t>sobre</a:t>
            </a:r>
            <a:r>
              <a:rPr lang="en-US" dirty="0" smtClean="0"/>
              <a:t> o </a:t>
            </a:r>
            <a:r>
              <a:rPr lang="en-US" dirty="0" err="1" smtClean="0"/>
              <a:t>planeamento</a:t>
            </a:r>
            <a:endParaRPr lang="en-US" sz="3600" dirty="0" smtClean="0">
              <a:latin typeface="Calibri" pitchFamily="34" charset="0"/>
            </a:endParaRPr>
          </a:p>
        </p:txBody>
      </p:sp>
      <p:sp>
        <p:nvSpPr>
          <p:cNvPr id="5" name="Footer Placeholder 4"/>
          <p:cNvSpPr>
            <a:spLocks noGrp="1"/>
          </p:cNvSpPr>
          <p:nvPr>
            <p:ph type="ftr" sz="quarter" idx="11"/>
          </p:nvPr>
        </p:nvSpPr>
        <p:spPr>
          <a:xfrm>
            <a:off x="228600" y="6416675"/>
            <a:ext cx="3352800" cy="365125"/>
          </a:xfrm>
        </p:spPr>
        <p:txBody>
          <a:bodyPr/>
          <a:lstStyle/>
          <a:p>
            <a:r>
              <a:rPr lang="en-US" dirty="0" smtClean="0"/>
              <a:t>Copyright © 2016 Pearson Education, Inc</a:t>
            </a:r>
            <a:endParaRPr lang="en-US" dirty="0"/>
          </a:p>
        </p:txBody>
      </p:sp>
      <p:sp>
        <p:nvSpPr>
          <p:cNvPr id="4" name="Slide Number Placeholder 3"/>
          <p:cNvSpPr>
            <a:spLocks noGrp="1"/>
          </p:cNvSpPr>
          <p:nvPr>
            <p:ph type="sldNum" sz="quarter" idx="12"/>
          </p:nvPr>
        </p:nvSpPr>
        <p:spPr/>
        <p:txBody>
          <a:bodyPr/>
          <a:lstStyle/>
          <a:p>
            <a:r>
              <a:rPr lang="en-US" dirty="0" smtClean="0"/>
              <a:t>8 - </a:t>
            </a:r>
            <a:fld id="{1D72EBF8-7CF5-44B7-B2BF-E22DE4D0703D}" type="slidenum">
              <a:rPr lang="en-US" smtClean="0"/>
              <a:pPr/>
              <a:t>24</a:t>
            </a:fld>
            <a:endParaRPr lang="en-US" dirty="0"/>
          </a:p>
        </p:txBody>
      </p:sp>
      <p:sp>
        <p:nvSpPr>
          <p:cNvPr id="8" name="Rectangle 3"/>
          <p:cNvSpPr txBox="1">
            <a:spLocks/>
          </p:cNvSpPr>
          <p:nvPr/>
        </p:nvSpPr>
        <p:spPr bwMode="auto">
          <a:xfrm>
            <a:off x="457200" y="1981200"/>
            <a:ext cx="8229600" cy="4144963"/>
          </a:xfrm>
          <a:prstGeom prst="rect">
            <a:avLst/>
          </a:prstGeom>
          <a:noFill/>
          <a:ln w="9525">
            <a:noFill/>
            <a:miter lim="800000"/>
            <a:headEnd/>
            <a:tailEnd/>
          </a:ln>
        </p:spPr>
        <p:txBody>
          <a:bodyPr/>
          <a:lstStyle/>
          <a:p>
            <a:pPr marL="342900" indent="-342900" eaLnBrk="0" hangingPunct="0">
              <a:spcBef>
                <a:spcPct val="20000"/>
              </a:spcBef>
              <a:buFont typeface="Arial" charset="0"/>
              <a:buChar char="•"/>
            </a:pPr>
            <a:r>
              <a:rPr lang="pt-PT" sz="2400" b="1" dirty="0" smtClean="0"/>
              <a:t>Planeamento eficaz num ambiente dinâmico</a:t>
            </a:r>
            <a:endParaRPr lang="pt-PT" sz="2400" dirty="0" smtClean="0"/>
          </a:p>
          <a:p>
            <a:pPr marL="342900" indent="-342900" eaLnBrk="0" hangingPunct="0">
              <a:spcBef>
                <a:spcPct val="20000"/>
              </a:spcBef>
              <a:buFont typeface="Arial" charset="0"/>
              <a:buChar char="•"/>
            </a:pPr>
            <a:endParaRPr lang="pt-PT" sz="800" dirty="0" smtClean="0"/>
          </a:p>
          <a:p>
            <a:pPr marL="742950" lvl="1" indent="-285750" algn="just" eaLnBrk="0" hangingPunct="0">
              <a:spcBef>
                <a:spcPct val="20000"/>
              </a:spcBef>
              <a:buFont typeface="Arial" charset="0"/>
              <a:buChar char="–"/>
            </a:pPr>
            <a:r>
              <a:rPr lang="pt-PT" sz="2400" dirty="0" smtClean="0"/>
              <a:t>Os gestores devem desenvolver planos específicos mas flexíveis.</a:t>
            </a:r>
          </a:p>
          <a:p>
            <a:pPr marL="742950" lvl="1" indent="-285750" algn="just" eaLnBrk="0" hangingPunct="0">
              <a:spcBef>
                <a:spcPct val="20000"/>
              </a:spcBef>
              <a:buFont typeface="Arial" charset="0"/>
              <a:buChar char="–"/>
            </a:pPr>
            <a:r>
              <a:rPr lang="pt-PT" sz="2400" dirty="0" smtClean="0"/>
              <a:t>Os gestores devem reconhecer que o planeamento é um processo que nunca está acabado, exigindo revisões frequentes.</a:t>
            </a:r>
            <a:endParaRPr lang="pt-PT"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smtClean="0"/>
              <a:t>8 - </a:t>
            </a:r>
            <a:fld id="{1D72EBF8-7CF5-44B7-B2BF-E22DE4D0703D}" type="slidenum">
              <a:rPr lang="en-US" smtClean="0"/>
              <a:pPr/>
              <a:t>25</a:t>
            </a:fld>
            <a:endParaRPr lang="en-US" dirty="0"/>
          </a:p>
        </p:txBody>
      </p:sp>
      <p:sp>
        <p:nvSpPr>
          <p:cNvPr id="5" name="Footer Placeholder 4"/>
          <p:cNvSpPr>
            <a:spLocks noGrp="1"/>
          </p:cNvSpPr>
          <p:nvPr>
            <p:ph type="ftr" sz="quarter" idx="11"/>
          </p:nvPr>
        </p:nvSpPr>
        <p:spPr>
          <a:xfrm>
            <a:off x="228600" y="6416675"/>
            <a:ext cx="3352800" cy="365125"/>
          </a:xfrm>
        </p:spPr>
        <p:txBody>
          <a:bodyPr/>
          <a:lstStyle/>
          <a:p>
            <a:r>
              <a:rPr lang="en-US" dirty="0" smtClean="0"/>
              <a:t>Copyright © 2016 Pearson Education, Inc</a:t>
            </a:r>
            <a:endParaRPr lang="en-US" dirty="0"/>
          </a:p>
        </p:txBody>
      </p:sp>
      <p:sp>
        <p:nvSpPr>
          <p:cNvPr id="7" name="Rectangle 2"/>
          <p:cNvSpPr txBox="1">
            <a:spLocks noChangeArrowheads="1"/>
          </p:cNvSpPr>
          <p:nvPr/>
        </p:nvSpPr>
        <p:spPr>
          <a:xfrm>
            <a:off x="685800" y="274638"/>
            <a:ext cx="7772400" cy="1143000"/>
          </a:xfrm>
          <a:prstGeom prst="rect">
            <a:avLst/>
          </a:prstGeom>
        </p:spPr>
        <p:txBody>
          <a:bodyPr vert="horz" lIns="0" tIns="45720" rIns="0" bIns="45720" rtlCol="0" anchor="b" anchorCtr="0">
            <a:normAutofit fontScale="97500" lnSpcReduction="10000"/>
          </a:bodyPr>
          <a:lst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en-US" dirty="0" err="1" smtClean="0"/>
              <a:t>Tópicos</a:t>
            </a:r>
            <a:r>
              <a:rPr lang="en-US" dirty="0" smtClean="0"/>
              <a:t> </a:t>
            </a:r>
            <a:r>
              <a:rPr lang="en-US" dirty="0" err="1" smtClean="0"/>
              <a:t>atuais</a:t>
            </a:r>
            <a:r>
              <a:rPr lang="en-US" dirty="0" smtClean="0"/>
              <a:t> </a:t>
            </a:r>
            <a:r>
              <a:rPr lang="en-US" dirty="0" err="1" smtClean="0"/>
              <a:t>sobre</a:t>
            </a:r>
            <a:r>
              <a:rPr lang="en-US" dirty="0" smtClean="0"/>
              <a:t> o </a:t>
            </a:r>
            <a:r>
              <a:rPr lang="en-US" dirty="0" err="1" smtClean="0"/>
              <a:t>planeamento</a:t>
            </a:r>
            <a:r>
              <a:rPr lang="en-US" dirty="0" smtClean="0"/>
              <a:t> (Cont.)</a:t>
            </a:r>
            <a:endParaRPr lang="en-US" dirty="0" smtClean="0">
              <a:latin typeface="Calibri" pitchFamily="34" charset="0"/>
            </a:endParaRPr>
          </a:p>
        </p:txBody>
      </p:sp>
      <p:sp>
        <p:nvSpPr>
          <p:cNvPr id="8" name="Rectangle 3"/>
          <p:cNvSpPr txBox="1">
            <a:spLocks/>
          </p:cNvSpPr>
          <p:nvPr/>
        </p:nvSpPr>
        <p:spPr bwMode="auto">
          <a:xfrm>
            <a:off x="457200" y="1905000"/>
            <a:ext cx="8229600" cy="4275138"/>
          </a:xfrm>
          <a:prstGeom prst="rect">
            <a:avLst/>
          </a:prstGeom>
          <a:noFill/>
          <a:ln w="9525">
            <a:noFill/>
            <a:miter lim="800000"/>
            <a:headEnd/>
            <a:tailEnd/>
          </a:ln>
        </p:spPr>
        <p:txBody>
          <a:bodyPr/>
          <a:lstStyle/>
          <a:p>
            <a:pPr marL="742950" lvl="1" indent="-285750" algn="just" eaLnBrk="0" hangingPunct="0">
              <a:spcBef>
                <a:spcPct val="20000"/>
              </a:spcBef>
              <a:buFont typeface="Arial" charset="0"/>
              <a:buChar char="–"/>
            </a:pPr>
            <a:r>
              <a:rPr lang="pt-PT" sz="2400" b="1" dirty="0" smtClean="0"/>
              <a:t>Análise do ambiente  -  </a:t>
            </a:r>
            <a:r>
              <a:rPr lang="pt-PT" sz="2400" dirty="0" smtClean="0"/>
              <a:t>recolha e processamento de informação que permita detetar as tendências e  mudanças no ambiente.</a:t>
            </a:r>
          </a:p>
          <a:p>
            <a:pPr marL="742950" lvl="1" indent="-285750" algn="just" eaLnBrk="0" hangingPunct="0">
              <a:spcBef>
                <a:spcPct val="20000"/>
              </a:spcBef>
              <a:buFont typeface="Arial" charset="0"/>
              <a:buChar char="–"/>
            </a:pPr>
            <a:endParaRPr lang="pt-PT" sz="800" dirty="0" smtClean="0"/>
          </a:p>
          <a:p>
            <a:pPr marL="742950" lvl="1" indent="-285750" algn="just" eaLnBrk="0" hangingPunct="0">
              <a:spcBef>
                <a:spcPct val="20000"/>
              </a:spcBef>
              <a:buFont typeface="Arial" charset="0"/>
              <a:buChar char="–"/>
            </a:pPr>
            <a:r>
              <a:rPr lang="pt-PT" sz="2400" b="1" i="1" dirty="0" err="1" smtClean="0"/>
              <a:t>Competitor</a:t>
            </a:r>
            <a:r>
              <a:rPr lang="pt-PT" sz="2400" b="1" i="1" dirty="0" smtClean="0"/>
              <a:t> </a:t>
            </a:r>
            <a:r>
              <a:rPr lang="pt-PT" sz="2400" b="1" i="1" dirty="0" err="1" smtClean="0"/>
              <a:t>intelligence</a:t>
            </a:r>
            <a:r>
              <a:rPr lang="pt-PT" sz="2400" b="1" i="1" dirty="0" smtClean="0"/>
              <a:t> </a:t>
            </a:r>
            <a:r>
              <a:rPr lang="pt-PT" sz="2400" b="1" dirty="0" smtClean="0"/>
              <a:t>– </a:t>
            </a:r>
            <a:r>
              <a:rPr lang="pt-PT" sz="2400" dirty="0" smtClean="0"/>
              <a:t>recolher informação que permita aos gestores antecipar as ações dos seus concorrentes, em vez de apenas reagirem a essas ações.</a:t>
            </a:r>
          </a:p>
          <a:p>
            <a:pPr marL="742950" lvl="1" indent="-285750" algn="just" eaLnBrk="0" hangingPunct="0">
              <a:spcBef>
                <a:spcPct val="20000"/>
              </a:spcBef>
              <a:buFont typeface="Arial" charset="0"/>
              <a:buChar char="–"/>
            </a:pPr>
            <a:endParaRPr lang="pt-PT"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458200" y="6400800"/>
            <a:ext cx="457200" cy="365125"/>
          </a:xfrm>
        </p:spPr>
        <p:txBody>
          <a:bodyPr/>
          <a:lstStyle/>
          <a:p>
            <a:r>
              <a:rPr lang="en-US" dirty="0"/>
              <a:t>8</a:t>
            </a:r>
            <a:r>
              <a:rPr lang="en-US" dirty="0" smtClean="0"/>
              <a:t> - 34</a:t>
            </a:r>
            <a:endParaRPr lang="en-US" dirty="0"/>
          </a:p>
        </p:txBody>
      </p:sp>
      <p:sp>
        <p:nvSpPr>
          <p:cNvPr id="7" name="Footer Placeholder 1"/>
          <p:cNvSpPr>
            <a:spLocks noGrp="1"/>
          </p:cNvSpPr>
          <p:nvPr>
            <p:ph type="ftr" sz="quarter" idx="11"/>
          </p:nvPr>
        </p:nvSpPr>
        <p:spPr>
          <a:xfrm>
            <a:off x="228600" y="6400800"/>
            <a:ext cx="2895600" cy="304800"/>
          </a:xfrm>
        </p:spPr>
        <p:txBody>
          <a:bodyPr/>
          <a:lstStyle/>
          <a:p>
            <a:r>
              <a:rPr lang="en-US" dirty="0" smtClean="0">
                <a:latin typeface="Arial"/>
                <a:cs typeface="Arial"/>
              </a:rPr>
              <a:t>Copyright © </a:t>
            </a:r>
            <a:r>
              <a:rPr lang="en-US" dirty="0">
                <a:latin typeface="Arial"/>
                <a:cs typeface="Arial"/>
              </a:rPr>
              <a:t>2016 by Pearson Education, Inc. </a:t>
            </a:r>
          </a:p>
        </p:txBody>
      </p:sp>
      <p:pic>
        <p:nvPicPr>
          <p:cNvPr id="11" name="Picture 14" descr="copy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76400"/>
            <a:ext cx="9144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7386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685800" y="125819"/>
            <a:ext cx="7772400" cy="1143000"/>
          </a:xfrm>
        </p:spPr>
        <p:txBody>
          <a:bodyPr/>
          <a:lstStyle/>
          <a:p>
            <a:pPr algn="ctr"/>
            <a:r>
              <a:rPr lang="en-US" dirty="0" smtClean="0"/>
              <a:t>O que é o </a:t>
            </a:r>
            <a:r>
              <a:rPr lang="en-US" dirty="0" err="1" smtClean="0"/>
              <a:t>planeamento</a:t>
            </a:r>
            <a:r>
              <a:rPr lang="en-US" sz="3600" dirty="0" smtClean="0"/>
              <a:t>?</a:t>
            </a:r>
            <a:endParaRPr lang="en-US" sz="3600" dirty="0" smtClean="0">
              <a:latin typeface="Calibri" pitchFamily="34" charset="0"/>
            </a:endParaRPr>
          </a:p>
        </p:txBody>
      </p:sp>
      <p:sp>
        <p:nvSpPr>
          <p:cNvPr id="5" name="Slide Number Placeholder 4"/>
          <p:cNvSpPr>
            <a:spLocks noGrp="1"/>
          </p:cNvSpPr>
          <p:nvPr>
            <p:ph type="sldNum" sz="quarter" idx="12"/>
          </p:nvPr>
        </p:nvSpPr>
        <p:spPr/>
        <p:txBody>
          <a:bodyPr/>
          <a:lstStyle/>
          <a:p>
            <a:r>
              <a:rPr lang="en-US" dirty="0" smtClean="0"/>
              <a:t>8 - </a:t>
            </a:r>
            <a:fld id="{1D72EBF8-7CF5-44B7-B2BF-E22DE4D0703D}" type="slidenum">
              <a:rPr lang="en-US" smtClean="0"/>
              <a:pPr/>
              <a:t>3</a:t>
            </a:fld>
            <a:endParaRPr lang="en-US" dirty="0"/>
          </a:p>
        </p:txBody>
      </p:sp>
      <p:sp>
        <p:nvSpPr>
          <p:cNvPr id="6" name="Footer Placeholder 5"/>
          <p:cNvSpPr>
            <a:spLocks noGrp="1"/>
          </p:cNvSpPr>
          <p:nvPr>
            <p:ph type="ftr" sz="quarter" idx="11"/>
          </p:nvPr>
        </p:nvSpPr>
        <p:spPr>
          <a:xfrm>
            <a:off x="228600" y="6416675"/>
            <a:ext cx="3276600" cy="365125"/>
          </a:xfrm>
        </p:spPr>
        <p:txBody>
          <a:bodyPr/>
          <a:lstStyle/>
          <a:p>
            <a:r>
              <a:rPr lang="en-US" dirty="0" smtClean="0"/>
              <a:t>Copyright © 2016 Pearson Education, Inc</a:t>
            </a:r>
            <a:endParaRPr lang="en-US" dirty="0"/>
          </a:p>
        </p:txBody>
      </p:sp>
      <p:sp>
        <p:nvSpPr>
          <p:cNvPr id="8" name="Rectangle 3"/>
          <p:cNvSpPr txBox="1">
            <a:spLocks/>
          </p:cNvSpPr>
          <p:nvPr/>
        </p:nvSpPr>
        <p:spPr bwMode="auto">
          <a:xfrm>
            <a:off x="457200" y="1447800"/>
            <a:ext cx="8229600" cy="4373563"/>
          </a:xfrm>
          <a:prstGeom prst="rect">
            <a:avLst/>
          </a:prstGeom>
          <a:noFill/>
          <a:ln w="9525">
            <a:noFill/>
            <a:miter lim="800000"/>
            <a:headEnd/>
            <a:tailEnd/>
          </a:ln>
        </p:spPr>
        <p:txBody>
          <a:bodyPr/>
          <a:lstStyle/>
          <a:p>
            <a:pPr marL="342900" indent="-342900" algn="just" eaLnBrk="0" hangingPunct="0">
              <a:spcBef>
                <a:spcPct val="20000"/>
              </a:spcBef>
              <a:buFont typeface="Arial" charset="0"/>
              <a:buChar char="•"/>
            </a:pPr>
            <a:r>
              <a:rPr lang="pt-PT" sz="2400" b="1" dirty="0" smtClean="0"/>
              <a:t>Planear </a:t>
            </a:r>
          </a:p>
          <a:p>
            <a:pPr marL="342900" indent="-342900" algn="just" eaLnBrk="0" hangingPunct="0">
              <a:spcBef>
                <a:spcPct val="20000"/>
              </a:spcBef>
              <a:buFont typeface="Arial" charset="0"/>
              <a:buChar char="•"/>
            </a:pPr>
            <a:endParaRPr lang="pt-PT" sz="800" b="1" dirty="0"/>
          </a:p>
          <a:p>
            <a:pPr marL="361950" algn="just" eaLnBrk="0" hangingPunct="0">
              <a:spcBef>
                <a:spcPct val="20000"/>
              </a:spcBef>
            </a:pPr>
            <a:r>
              <a:rPr lang="pt-PT" sz="2400" dirty="0" smtClean="0"/>
              <a:t>Definir os objetivos da organização, estabelecer estratégias para atingir esses objetivos, e desenvolver planos para integrar e coordenar as atividades da organização.</a:t>
            </a:r>
          </a:p>
          <a:p>
            <a:pPr marL="342900" indent="-342900" algn="just" eaLnBrk="0" hangingPunct="0">
              <a:spcBef>
                <a:spcPct val="20000"/>
              </a:spcBef>
              <a:buFont typeface="Arial" charset="0"/>
              <a:buChar char="•"/>
            </a:pPr>
            <a:endParaRPr lang="pt-PT" sz="2400" dirty="0" smtClean="0"/>
          </a:p>
          <a:p>
            <a:pPr indent="361950" algn="just" eaLnBrk="0" hangingPunct="0">
              <a:spcBef>
                <a:spcPct val="20000"/>
              </a:spcBef>
            </a:pPr>
            <a:r>
              <a:rPr lang="pt-PT" sz="2000" u="sng" dirty="0" smtClean="0"/>
              <a:t>Planeamento formal</a:t>
            </a:r>
          </a:p>
          <a:p>
            <a:pPr marL="742950" lvl="1" indent="-285750" algn="just" eaLnBrk="0" hangingPunct="0">
              <a:spcBef>
                <a:spcPct val="20000"/>
              </a:spcBef>
              <a:buFont typeface="Arial" charset="0"/>
              <a:buChar char="–"/>
            </a:pPr>
            <a:r>
              <a:rPr lang="pt-PT" sz="2000" dirty="0" smtClean="0"/>
              <a:t>Objetivos específicos, definidos para um determinado período de tempo.</a:t>
            </a:r>
          </a:p>
          <a:p>
            <a:pPr marL="742950" lvl="1" indent="-285750" algn="just" eaLnBrk="0" hangingPunct="0">
              <a:spcBef>
                <a:spcPct val="20000"/>
              </a:spcBef>
              <a:buFont typeface="Arial" charset="0"/>
              <a:buChar char="–"/>
            </a:pPr>
            <a:r>
              <a:rPr lang="pt-PT" sz="2000" dirty="0" smtClean="0"/>
              <a:t>Escrito e partilhado, com os membros da organização.</a:t>
            </a:r>
          </a:p>
          <a:p>
            <a:pPr marL="342900" indent="-342900" algn="just" eaLnBrk="0" hangingPunct="0">
              <a:spcBef>
                <a:spcPct val="20000"/>
              </a:spcBef>
              <a:buFont typeface="Arial" charset="0"/>
              <a:buChar char="•"/>
            </a:pPr>
            <a:endParaRPr lang="pt-PT"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algn="ctr"/>
            <a:r>
              <a:rPr lang="en-US" dirty="0" err="1" smtClean="0"/>
              <a:t>Finalidades</a:t>
            </a:r>
            <a:r>
              <a:rPr lang="en-US" dirty="0" smtClean="0"/>
              <a:t> do </a:t>
            </a:r>
            <a:r>
              <a:rPr lang="en-US" dirty="0" err="1" smtClean="0"/>
              <a:t>planeamento</a:t>
            </a:r>
            <a:r>
              <a:rPr lang="en-US" sz="3600" dirty="0" smtClean="0"/>
              <a:t> </a:t>
            </a:r>
            <a:endParaRPr lang="en-US" sz="3600" dirty="0" smtClean="0">
              <a:latin typeface="Calibri" pitchFamily="34" charset="0"/>
            </a:endParaRPr>
          </a:p>
        </p:txBody>
      </p:sp>
      <p:sp>
        <p:nvSpPr>
          <p:cNvPr id="5" name="Slide Number Placeholder 4"/>
          <p:cNvSpPr>
            <a:spLocks noGrp="1"/>
          </p:cNvSpPr>
          <p:nvPr>
            <p:ph type="sldNum" sz="quarter" idx="12"/>
          </p:nvPr>
        </p:nvSpPr>
        <p:spPr/>
        <p:txBody>
          <a:bodyPr/>
          <a:lstStyle/>
          <a:p>
            <a:r>
              <a:rPr lang="en-US" dirty="0" smtClean="0"/>
              <a:t>8 - </a:t>
            </a:r>
            <a:fld id="{1D72EBF8-7CF5-44B7-B2BF-E22DE4D0703D}" type="slidenum">
              <a:rPr lang="en-US" smtClean="0"/>
              <a:pPr/>
              <a:t>4</a:t>
            </a:fld>
            <a:endParaRPr lang="en-US" dirty="0"/>
          </a:p>
        </p:txBody>
      </p:sp>
      <p:sp>
        <p:nvSpPr>
          <p:cNvPr id="6" name="Footer Placeholder 5"/>
          <p:cNvSpPr>
            <a:spLocks noGrp="1"/>
          </p:cNvSpPr>
          <p:nvPr>
            <p:ph type="ftr" sz="quarter" idx="11"/>
          </p:nvPr>
        </p:nvSpPr>
        <p:spPr>
          <a:xfrm>
            <a:off x="228600" y="6416675"/>
            <a:ext cx="3810000" cy="365125"/>
          </a:xfrm>
        </p:spPr>
        <p:txBody>
          <a:bodyPr/>
          <a:lstStyle/>
          <a:p>
            <a:r>
              <a:rPr lang="en-US" dirty="0" smtClean="0"/>
              <a:t>Copyright © 2016 Pearson Education, Inc</a:t>
            </a:r>
            <a:endParaRPr lang="en-US" dirty="0"/>
          </a:p>
        </p:txBody>
      </p:sp>
      <p:sp>
        <p:nvSpPr>
          <p:cNvPr id="7" name="Rectangle 3"/>
          <p:cNvSpPr txBox="1">
            <a:spLocks/>
          </p:cNvSpPr>
          <p:nvPr/>
        </p:nvSpPr>
        <p:spPr bwMode="auto">
          <a:xfrm>
            <a:off x="457200" y="1981200"/>
            <a:ext cx="8229600" cy="4144963"/>
          </a:xfrm>
          <a:prstGeom prst="rect">
            <a:avLst/>
          </a:prstGeom>
          <a:noFill/>
          <a:ln w="9525">
            <a:noFill/>
            <a:miter lim="800000"/>
            <a:headEnd/>
            <a:tailEnd/>
          </a:ln>
        </p:spPr>
        <p:txBody>
          <a:bodyPr/>
          <a:lstStyle/>
          <a:p>
            <a:pPr marL="742950" lvl="1" indent="-285750" eaLnBrk="0" hangingPunct="0">
              <a:spcBef>
                <a:spcPct val="20000"/>
              </a:spcBef>
              <a:buFont typeface="Arial" charset="0"/>
              <a:buChar char="–"/>
            </a:pPr>
            <a:r>
              <a:rPr lang="pt-PT" sz="2800" dirty="0" smtClean="0"/>
              <a:t>Fornecer orientação.</a:t>
            </a:r>
          </a:p>
          <a:p>
            <a:pPr marL="742950" lvl="1" indent="-285750" eaLnBrk="0" hangingPunct="0">
              <a:spcBef>
                <a:spcPct val="20000"/>
              </a:spcBef>
              <a:buFont typeface="Arial" charset="0"/>
              <a:buChar char="–"/>
            </a:pPr>
            <a:endParaRPr lang="pt-PT" sz="800" dirty="0" smtClean="0"/>
          </a:p>
          <a:p>
            <a:pPr marL="742950" lvl="1" indent="-285750" eaLnBrk="0" hangingPunct="0">
              <a:spcBef>
                <a:spcPct val="20000"/>
              </a:spcBef>
              <a:buFont typeface="Arial" charset="0"/>
              <a:buChar char="–"/>
            </a:pPr>
            <a:r>
              <a:rPr lang="pt-PT" sz="2800" dirty="0" smtClean="0"/>
              <a:t>Reduzir a incerteza.</a:t>
            </a:r>
          </a:p>
          <a:p>
            <a:pPr marL="742950" lvl="1" indent="-285750" eaLnBrk="0" hangingPunct="0">
              <a:spcBef>
                <a:spcPct val="20000"/>
              </a:spcBef>
              <a:buFont typeface="Arial" charset="0"/>
              <a:buChar char="–"/>
            </a:pPr>
            <a:endParaRPr lang="pt-PT" sz="800" dirty="0" smtClean="0"/>
          </a:p>
          <a:p>
            <a:pPr marL="742950" lvl="1" indent="-285750" eaLnBrk="0" hangingPunct="0">
              <a:spcBef>
                <a:spcPct val="20000"/>
              </a:spcBef>
              <a:buFont typeface="Arial" charset="0"/>
              <a:buChar char="–"/>
            </a:pPr>
            <a:r>
              <a:rPr lang="pt-PT" sz="2800" dirty="0" smtClean="0"/>
              <a:t>Minimizar o desperdício.</a:t>
            </a:r>
          </a:p>
          <a:p>
            <a:pPr marL="742950" lvl="1" indent="-285750" eaLnBrk="0" hangingPunct="0">
              <a:spcBef>
                <a:spcPct val="20000"/>
              </a:spcBef>
              <a:buFont typeface="Arial" charset="0"/>
              <a:buChar char="–"/>
            </a:pPr>
            <a:endParaRPr lang="pt-PT" sz="800" dirty="0" smtClean="0"/>
          </a:p>
          <a:p>
            <a:pPr marL="742950" lvl="1" indent="-285750" eaLnBrk="0" hangingPunct="0">
              <a:spcBef>
                <a:spcPct val="20000"/>
              </a:spcBef>
              <a:buFont typeface="Arial" charset="0"/>
              <a:buChar char="–"/>
            </a:pPr>
            <a:r>
              <a:rPr lang="pt-PT" sz="2800" dirty="0" smtClean="0"/>
              <a:t>Estabelecer os </a:t>
            </a:r>
            <a:r>
              <a:rPr lang="pt-PT" sz="2800" i="1" dirty="0" smtClean="0"/>
              <a:t>standards</a:t>
            </a:r>
            <a:r>
              <a:rPr lang="pt-PT" sz="2800" dirty="0" smtClean="0"/>
              <a:t> que serão utilizados no controle.</a:t>
            </a:r>
            <a:endParaRPr lang="pt-PT"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normAutofit fontScale="90000"/>
          </a:bodyPr>
          <a:lstStyle/>
          <a:p>
            <a:pPr algn="ctr"/>
            <a:r>
              <a:rPr lang="en-US" dirty="0" err="1" smtClean="0"/>
              <a:t>Relação</a:t>
            </a:r>
            <a:r>
              <a:rPr lang="en-US" dirty="0" smtClean="0"/>
              <a:t> entre </a:t>
            </a:r>
            <a:r>
              <a:rPr lang="en-US" dirty="0" err="1" smtClean="0"/>
              <a:t>planeamento</a:t>
            </a:r>
            <a:r>
              <a:rPr lang="en-US" dirty="0" smtClean="0"/>
              <a:t> e </a:t>
            </a:r>
            <a:r>
              <a:rPr lang="en-US" dirty="0" err="1" smtClean="0"/>
              <a:t>desempenho</a:t>
            </a:r>
            <a:endParaRPr lang="en-US" sz="3600" dirty="0" smtClean="0">
              <a:latin typeface="Calibri" pitchFamily="34" charset="0"/>
            </a:endParaRPr>
          </a:p>
        </p:txBody>
      </p:sp>
      <p:sp>
        <p:nvSpPr>
          <p:cNvPr id="5" name="Slide Number Placeholder 4"/>
          <p:cNvSpPr>
            <a:spLocks noGrp="1"/>
          </p:cNvSpPr>
          <p:nvPr>
            <p:ph type="sldNum" sz="quarter" idx="12"/>
          </p:nvPr>
        </p:nvSpPr>
        <p:spPr/>
        <p:txBody>
          <a:bodyPr/>
          <a:lstStyle/>
          <a:p>
            <a:r>
              <a:rPr lang="en-US" dirty="0" smtClean="0"/>
              <a:t>8 - </a:t>
            </a:r>
            <a:fld id="{1D72EBF8-7CF5-44B7-B2BF-E22DE4D0703D}" type="slidenum">
              <a:rPr lang="en-US" smtClean="0"/>
              <a:pPr/>
              <a:t>5</a:t>
            </a:fld>
            <a:endParaRPr lang="en-US" dirty="0"/>
          </a:p>
        </p:txBody>
      </p:sp>
      <p:sp>
        <p:nvSpPr>
          <p:cNvPr id="6" name="Footer Placeholder 5"/>
          <p:cNvSpPr>
            <a:spLocks noGrp="1"/>
          </p:cNvSpPr>
          <p:nvPr>
            <p:ph type="ftr" sz="quarter" idx="11"/>
          </p:nvPr>
        </p:nvSpPr>
        <p:spPr>
          <a:xfrm>
            <a:off x="228600" y="6416675"/>
            <a:ext cx="3429000" cy="365125"/>
          </a:xfrm>
        </p:spPr>
        <p:txBody>
          <a:bodyPr/>
          <a:lstStyle/>
          <a:p>
            <a:r>
              <a:rPr lang="en-US" dirty="0" smtClean="0"/>
              <a:t>Copyright © 2016 Pearson Education, Inc</a:t>
            </a:r>
            <a:endParaRPr lang="en-US" dirty="0"/>
          </a:p>
        </p:txBody>
      </p:sp>
      <p:sp>
        <p:nvSpPr>
          <p:cNvPr id="8" name="Rectangle 3"/>
          <p:cNvSpPr txBox="1">
            <a:spLocks/>
          </p:cNvSpPr>
          <p:nvPr/>
        </p:nvSpPr>
        <p:spPr bwMode="auto">
          <a:xfrm>
            <a:off x="457200" y="1524000"/>
            <a:ext cx="8229600" cy="4449763"/>
          </a:xfrm>
          <a:prstGeom prst="rect">
            <a:avLst/>
          </a:prstGeom>
          <a:noFill/>
          <a:ln w="9525">
            <a:noFill/>
            <a:miter lim="800000"/>
            <a:headEnd/>
            <a:tailEnd/>
          </a:ln>
        </p:spPr>
        <p:txBody>
          <a:bodyPr/>
          <a:lstStyle/>
          <a:p>
            <a:pPr marL="342900" indent="-342900" eaLnBrk="0" hangingPunct="0">
              <a:spcBef>
                <a:spcPct val="20000"/>
              </a:spcBef>
              <a:buFont typeface="Arial" charset="0"/>
              <a:buChar char="•"/>
            </a:pPr>
            <a:r>
              <a:rPr lang="pt-PT" sz="3200" dirty="0" smtClean="0"/>
              <a:t>Relativamente ao planeamento formal…</a:t>
            </a:r>
            <a:endParaRPr lang="pt-PT" sz="2400" dirty="0" smtClean="0"/>
          </a:p>
          <a:p>
            <a:pPr marL="342900" indent="-342900" eaLnBrk="0" hangingPunct="0">
              <a:spcBef>
                <a:spcPct val="20000"/>
              </a:spcBef>
              <a:buFont typeface="Arial" charset="0"/>
              <a:buChar char="•"/>
            </a:pPr>
            <a:endParaRPr lang="pt-PT" sz="800" dirty="0" smtClean="0"/>
          </a:p>
          <a:p>
            <a:pPr marL="720000" lvl="1" indent="-285750" algn="just" eaLnBrk="0" hangingPunct="0">
              <a:spcBef>
                <a:spcPct val="20000"/>
              </a:spcBef>
              <a:buFont typeface="Arial" charset="0"/>
              <a:buChar char="–"/>
            </a:pPr>
            <a:r>
              <a:rPr lang="pt-PT" sz="2000" dirty="0" smtClean="0"/>
              <a:t>Este está associado a resultados financeiros positivos – maiores lucros, maior retorno do investimento, etc.</a:t>
            </a:r>
          </a:p>
          <a:p>
            <a:pPr marL="720000" lvl="1" indent="-285750" algn="just" eaLnBrk="0" hangingPunct="0">
              <a:spcBef>
                <a:spcPct val="20000"/>
              </a:spcBef>
              <a:buFont typeface="Arial" charset="0"/>
              <a:buChar char="–"/>
            </a:pPr>
            <a:endParaRPr lang="pt-PT" sz="800" dirty="0" smtClean="0"/>
          </a:p>
          <a:p>
            <a:pPr marL="720000" lvl="1" indent="-285750" algn="just" eaLnBrk="0" hangingPunct="0">
              <a:spcBef>
                <a:spcPct val="30000"/>
              </a:spcBef>
              <a:buFont typeface="Arial" charset="0"/>
              <a:buChar char="–"/>
            </a:pPr>
            <a:r>
              <a:rPr lang="pt-PT" sz="2000" dirty="0" smtClean="0"/>
              <a:t>A  qualidade do planeamento e a sua implementação afeta mais o desempenho, do que a quantidade ou detalhe do planeamento.</a:t>
            </a:r>
          </a:p>
          <a:p>
            <a:pPr marL="720000" lvl="1" indent="-285750" algn="just" eaLnBrk="0" hangingPunct="0">
              <a:spcBef>
                <a:spcPct val="30000"/>
              </a:spcBef>
              <a:buFont typeface="Arial" charset="0"/>
              <a:buChar char="–"/>
            </a:pPr>
            <a:endParaRPr lang="pt-PT" sz="800" dirty="0" smtClean="0"/>
          </a:p>
          <a:p>
            <a:pPr marL="720000" lvl="1" indent="-285750" algn="just" eaLnBrk="0" hangingPunct="0">
              <a:spcBef>
                <a:spcPct val="30000"/>
              </a:spcBef>
              <a:buFont typeface="Arial" charset="0"/>
              <a:buChar char="–"/>
            </a:pPr>
            <a:r>
              <a:rPr lang="pt-PT" sz="2000" dirty="0" smtClean="0"/>
              <a:t>O ambiente externo pode reduzir o impacto do planeamento no desempenho.</a:t>
            </a:r>
          </a:p>
          <a:p>
            <a:pPr marL="720000" lvl="1" indent="-285750" algn="just" eaLnBrk="0" hangingPunct="0">
              <a:spcBef>
                <a:spcPct val="30000"/>
              </a:spcBef>
              <a:buFont typeface="Arial" charset="0"/>
              <a:buChar char="–"/>
            </a:pPr>
            <a:endParaRPr lang="pt-PT" sz="800" dirty="0" smtClean="0"/>
          </a:p>
          <a:p>
            <a:pPr marL="720000" lvl="1" indent="-285750" algn="just" eaLnBrk="0" hangingPunct="0">
              <a:spcBef>
                <a:spcPct val="30000"/>
              </a:spcBef>
              <a:buFont typeface="Arial" charset="0"/>
              <a:buChar char="–"/>
            </a:pPr>
            <a:r>
              <a:rPr lang="pt-PT" sz="2000" dirty="0" smtClean="0"/>
              <a:t>A relação entre planeamento e desempenho é afetada pelo prazo para o cumprimento do planeamento (ex.: 4 anos).</a:t>
            </a:r>
            <a:endParaRPr lang="pt-PT"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85800" y="237424"/>
            <a:ext cx="7772400" cy="1143000"/>
          </a:xfrm>
        </p:spPr>
        <p:txBody>
          <a:bodyPr>
            <a:normAutofit fontScale="90000"/>
          </a:bodyPr>
          <a:lstStyle/>
          <a:p>
            <a:pPr algn="ctr"/>
            <a:r>
              <a:rPr lang="en-US" dirty="0" smtClean="0"/>
              <a:t>Como é que </a:t>
            </a:r>
            <a:r>
              <a:rPr lang="en-US" dirty="0" err="1" smtClean="0"/>
              <a:t>os</a:t>
            </a:r>
            <a:r>
              <a:rPr lang="en-US" dirty="0" smtClean="0"/>
              <a:t> </a:t>
            </a:r>
            <a:r>
              <a:rPr lang="en-US" dirty="0" err="1" smtClean="0"/>
              <a:t>gestores</a:t>
            </a:r>
            <a:r>
              <a:rPr lang="en-US" dirty="0" smtClean="0"/>
              <a:t> </a:t>
            </a:r>
            <a:r>
              <a:rPr lang="en-US" dirty="0" err="1" smtClean="0"/>
              <a:t>planeiam</a:t>
            </a:r>
            <a:endParaRPr lang="en-US" sz="3600" dirty="0" smtClean="0">
              <a:latin typeface="Calibri" pitchFamily="34" charset="0"/>
            </a:endParaRPr>
          </a:p>
        </p:txBody>
      </p:sp>
      <p:sp>
        <p:nvSpPr>
          <p:cNvPr id="5" name="Slide Number Placeholder 4"/>
          <p:cNvSpPr>
            <a:spLocks noGrp="1"/>
          </p:cNvSpPr>
          <p:nvPr>
            <p:ph type="sldNum" sz="quarter" idx="12"/>
          </p:nvPr>
        </p:nvSpPr>
        <p:spPr/>
        <p:txBody>
          <a:bodyPr/>
          <a:lstStyle/>
          <a:p>
            <a:r>
              <a:rPr lang="en-US" dirty="0" smtClean="0"/>
              <a:t>8 - </a:t>
            </a:r>
            <a:fld id="{1D72EBF8-7CF5-44B7-B2BF-E22DE4D0703D}" type="slidenum">
              <a:rPr lang="en-US" smtClean="0"/>
              <a:pPr/>
              <a:t>6</a:t>
            </a:fld>
            <a:endParaRPr lang="en-US" dirty="0"/>
          </a:p>
        </p:txBody>
      </p:sp>
      <p:sp>
        <p:nvSpPr>
          <p:cNvPr id="6" name="Footer Placeholder 5"/>
          <p:cNvSpPr>
            <a:spLocks noGrp="1"/>
          </p:cNvSpPr>
          <p:nvPr>
            <p:ph type="ftr" sz="quarter" idx="11"/>
          </p:nvPr>
        </p:nvSpPr>
        <p:spPr>
          <a:xfrm>
            <a:off x="228600" y="6416675"/>
            <a:ext cx="3429000" cy="365125"/>
          </a:xfrm>
        </p:spPr>
        <p:txBody>
          <a:bodyPr/>
          <a:lstStyle/>
          <a:p>
            <a:r>
              <a:rPr lang="en-US" dirty="0" smtClean="0"/>
              <a:t>Copyright © 2016 Pearson Education, Inc</a:t>
            </a:r>
            <a:endParaRPr lang="en-US" dirty="0"/>
          </a:p>
        </p:txBody>
      </p:sp>
      <p:sp>
        <p:nvSpPr>
          <p:cNvPr id="8" name="Rectangle 3"/>
          <p:cNvSpPr txBox="1">
            <a:spLocks/>
          </p:cNvSpPr>
          <p:nvPr/>
        </p:nvSpPr>
        <p:spPr bwMode="auto">
          <a:xfrm>
            <a:off x="462516" y="1905000"/>
            <a:ext cx="8229600" cy="4038601"/>
          </a:xfrm>
          <a:prstGeom prst="rect">
            <a:avLst/>
          </a:prstGeom>
          <a:noFill/>
          <a:ln w="9525">
            <a:noFill/>
            <a:miter lim="800000"/>
            <a:headEnd/>
            <a:tailEnd/>
          </a:ln>
        </p:spPr>
        <p:txBody>
          <a:bodyPr/>
          <a:lstStyle/>
          <a:p>
            <a:pPr marL="342900" indent="-342900" algn="just" eaLnBrk="0" hangingPunct="0">
              <a:spcBef>
                <a:spcPct val="20000"/>
              </a:spcBef>
              <a:buFont typeface="Arial" charset="0"/>
              <a:buChar char="•"/>
            </a:pPr>
            <a:r>
              <a:rPr lang="pt-PT" sz="2400" b="1" dirty="0" smtClean="0"/>
              <a:t>Estabelecimento de objetivos – </a:t>
            </a:r>
            <a:r>
              <a:rPr lang="pt-PT" sz="2400" dirty="0" smtClean="0"/>
              <a:t>resultados desejados para indivíduos, grupos, ou para a organização como um todo.</a:t>
            </a:r>
          </a:p>
          <a:p>
            <a:pPr marL="342900" indent="-342900" algn="just" eaLnBrk="0" hangingPunct="0">
              <a:spcBef>
                <a:spcPct val="20000"/>
              </a:spcBef>
              <a:buFont typeface="Arial" charset="0"/>
              <a:buChar char="•"/>
            </a:pPr>
            <a:endParaRPr lang="pt-PT" sz="2400" dirty="0" smtClean="0"/>
          </a:p>
          <a:p>
            <a:pPr marL="342900" indent="-342900" algn="just" eaLnBrk="0" hangingPunct="0">
              <a:spcBef>
                <a:spcPct val="20000"/>
              </a:spcBef>
              <a:buFont typeface="Arial" charset="0"/>
              <a:buChar char="•"/>
            </a:pPr>
            <a:r>
              <a:rPr lang="pt-PT" sz="2400" b="1" dirty="0" smtClean="0"/>
              <a:t>Estabelecimento de planos  - </a:t>
            </a:r>
            <a:r>
              <a:rPr lang="pt-PT" sz="2400" dirty="0" smtClean="0"/>
              <a:t>documentos que indicam as ações a levar a cabo, para atingir os objetivos.</a:t>
            </a:r>
            <a:endParaRPr lang="pt-PT"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algn="ctr"/>
            <a:r>
              <a:rPr lang="en-US" sz="3600" dirty="0" err="1" smtClean="0"/>
              <a:t>Tipos</a:t>
            </a:r>
            <a:r>
              <a:rPr lang="en-US" sz="3600" dirty="0" smtClean="0"/>
              <a:t> de </a:t>
            </a:r>
            <a:r>
              <a:rPr lang="en-US" sz="3600" dirty="0" err="1" smtClean="0"/>
              <a:t>objetivos</a:t>
            </a:r>
            <a:endParaRPr lang="en-US" sz="3600" dirty="0" smtClean="0">
              <a:latin typeface="Calibri" pitchFamily="34" charset="0"/>
            </a:endParaRPr>
          </a:p>
        </p:txBody>
      </p:sp>
      <p:sp>
        <p:nvSpPr>
          <p:cNvPr id="5" name="Slide Number Placeholder 4"/>
          <p:cNvSpPr>
            <a:spLocks noGrp="1"/>
          </p:cNvSpPr>
          <p:nvPr>
            <p:ph type="sldNum" sz="quarter" idx="12"/>
          </p:nvPr>
        </p:nvSpPr>
        <p:spPr/>
        <p:txBody>
          <a:bodyPr/>
          <a:lstStyle/>
          <a:p>
            <a:r>
              <a:rPr lang="en-US" dirty="0" smtClean="0"/>
              <a:t>8 - </a:t>
            </a:r>
            <a:fld id="{1D72EBF8-7CF5-44B7-B2BF-E22DE4D0703D}" type="slidenum">
              <a:rPr lang="en-US" smtClean="0"/>
              <a:pPr/>
              <a:t>7</a:t>
            </a:fld>
            <a:endParaRPr lang="en-US" dirty="0"/>
          </a:p>
        </p:txBody>
      </p:sp>
      <p:sp>
        <p:nvSpPr>
          <p:cNvPr id="6" name="Footer Placeholder 5"/>
          <p:cNvSpPr>
            <a:spLocks noGrp="1"/>
          </p:cNvSpPr>
          <p:nvPr>
            <p:ph type="ftr" sz="quarter" idx="11"/>
          </p:nvPr>
        </p:nvSpPr>
        <p:spPr>
          <a:xfrm>
            <a:off x="228600" y="6416675"/>
            <a:ext cx="3505200" cy="365125"/>
          </a:xfrm>
        </p:spPr>
        <p:txBody>
          <a:bodyPr/>
          <a:lstStyle/>
          <a:p>
            <a:r>
              <a:rPr lang="en-US" dirty="0" smtClean="0"/>
              <a:t>Copyright © 2016 Pearson Education, Inc</a:t>
            </a:r>
            <a:endParaRPr lang="en-US" dirty="0"/>
          </a:p>
        </p:txBody>
      </p:sp>
      <p:sp>
        <p:nvSpPr>
          <p:cNvPr id="7" name="Rectangle 3"/>
          <p:cNvSpPr txBox="1">
            <a:spLocks/>
          </p:cNvSpPr>
          <p:nvPr/>
        </p:nvSpPr>
        <p:spPr bwMode="auto">
          <a:xfrm>
            <a:off x="457200" y="1981200"/>
            <a:ext cx="8229600" cy="4144963"/>
          </a:xfrm>
          <a:prstGeom prst="rect">
            <a:avLst/>
          </a:prstGeom>
          <a:noFill/>
          <a:ln>
            <a:noFill/>
          </a:ln>
          <a:extLst/>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defRPr/>
            </a:pPr>
            <a:r>
              <a:rPr lang="pt-PT" sz="2400" b="1" dirty="0" smtClean="0"/>
              <a:t>Objetivos Financeiros </a:t>
            </a:r>
            <a:r>
              <a:rPr lang="pt-PT" sz="2400" dirty="0" smtClean="0"/>
              <a:t>– relativos ao desempenho financeiro interno da organização.</a:t>
            </a:r>
          </a:p>
          <a:p>
            <a:pPr algn="just">
              <a:defRPr/>
            </a:pPr>
            <a:endParaRPr lang="pt-PT" sz="2400" dirty="0" smtClean="0"/>
          </a:p>
          <a:p>
            <a:pPr algn="just">
              <a:defRPr/>
            </a:pPr>
            <a:r>
              <a:rPr lang="pt-PT" sz="2400" b="1" dirty="0" smtClean="0"/>
              <a:t>Objetivos Estratégicos</a:t>
            </a:r>
            <a:r>
              <a:rPr lang="pt-PT" sz="2400" dirty="0" smtClean="0"/>
              <a:t> – relativos ao desempenho da organização no seu ambiente externo (ex.: quota de mercado face aos concorrentes).</a:t>
            </a:r>
            <a:endParaRPr lang="pt-PT"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algn="ctr"/>
            <a:r>
              <a:rPr lang="en-US" sz="3600" dirty="0" err="1" smtClean="0"/>
              <a:t>Tipos</a:t>
            </a:r>
            <a:r>
              <a:rPr lang="en-US" sz="3600" dirty="0" smtClean="0"/>
              <a:t> de </a:t>
            </a:r>
            <a:r>
              <a:rPr lang="en-US" sz="3600" dirty="0" err="1" smtClean="0"/>
              <a:t>objetivos</a:t>
            </a:r>
            <a:r>
              <a:rPr lang="en-US" sz="3600" dirty="0" smtClean="0"/>
              <a:t> (cont.)</a:t>
            </a:r>
            <a:endParaRPr lang="en-US" sz="3600" dirty="0" smtClean="0">
              <a:latin typeface="Calibri" pitchFamily="34" charset="0"/>
            </a:endParaRPr>
          </a:p>
        </p:txBody>
      </p:sp>
      <p:sp>
        <p:nvSpPr>
          <p:cNvPr id="5" name="Slide Number Placeholder 4"/>
          <p:cNvSpPr>
            <a:spLocks noGrp="1"/>
          </p:cNvSpPr>
          <p:nvPr>
            <p:ph type="sldNum" sz="quarter" idx="12"/>
          </p:nvPr>
        </p:nvSpPr>
        <p:spPr/>
        <p:txBody>
          <a:bodyPr/>
          <a:lstStyle/>
          <a:p>
            <a:r>
              <a:rPr lang="en-US" dirty="0" smtClean="0"/>
              <a:t>8 - </a:t>
            </a:r>
            <a:fld id="{1D72EBF8-7CF5-44B7-B2BF-E22DE4D0703D}" type="slidenum">
              <a:rPr lang="en-US" smtClean="0"/>
              <a:pPr/>
              <a:t>8</a:t>
            </a:fld>
            <a:endParaRPr lang="en-US" dirty="0"/>
          </a:p>
        </p:txBody>
      </p:sp>
      <p:sp>
        <p:nvSpPr>
          <p:cNvPr id="6" name="Footer Placeholder 5"/>
          <p:cNvSpPr>
            <a:spLocks noGrp="1"/>
          </p:cNvSpPr>
          <p:nvPr>
            <p:ph type="ftr" sz="quarter" idx="11"/>
          </p:nvPr>
        </p:nvSpPr>
        <p:spPr>
          <a:xfrm>
            <a:off x="228600" y="6416675"/>
            <a:ext cx="3429000" cy="365125"/>
          </a:xfrm>
        </p:spPr>
        <p:txBody>
          <a:bodyPr/>
          <a:lstStyle/>
          <a:p>
            <a:r>
              <a:rPr lang="en-US" dirty="0" smtClean="0"/>
              <a:t>Copyright © 2016 Pearson Education, Inc</a:t>
            </a:r>
            <a:endParaRPr lang="en-US" dirty="0"/>
          </a:p>
        </p:txBody>
      </p:sp>
      <p:sp>
        <p:nvSpPr>
          <p:cNvPr id="7" name="Rectangle 3"/>
          <p:cNvSpPr txBox="1">
            <a:spLocks/>
          </p:cNvSpPr>
          <p:nvPr/>
        </p:nvSpPr>
        <p:spPr bwMode="auto">
          <a:xfrm>
            <a:off x="457200" y="2057400"/>
            <a:ext cx="8229600" cy="4068763"/>
          </a:xfrm>
          <a:prstGeom prst="rect">
            <a:avLst/>
          </a:prstGeom>
          <a:noFill/>
          <a:ln w="9525">
            <a:noFill/>
            <a:miter lim="800000"/>
            <a:headEnd/>
            <a:tailEnd/>
          </a:ln>
        </p:spPr>
        <p:txBody>
          <a:bodyPr/>
          <a:lstStyle/>
          <a:p>
            <a:pPr marL="342900" indent="-342900" algn="just" eaLnBrk="0" hangingPunct="0">
              <a:spcBef>
                <a:spcPct val="20000"/>
              </a:spcBef>
              <a:buFont typeface="Arial" charset="0"/>
              <a:buChar char="•"/>
            </a:pPr>
            <a:r>
              <a:rPr lang="pt-PT" sz="2400" b="1" dirty="0" smtClean="0"/>
              <a:t>Objetivos formais – </a:t>
            </a:r>
            <a:r>
              <a:rPr lang="pt-PT" sz="2400" dirty="0" smtClean="0"/>
              <a:t>declarados oficialmente pela organização, pretendendo-se que os </a:t>
            </a:r>
            <a:r>
              <a:rPr lang="pt-PT" sz="2400" i="1" dirty="0" err="1" smtClean="0"/>
              <a:t>stakeholders</a:t>
            </a:r>
            <a:r>
              <a:rPr lang="pt-PT" sz="2400" dirty="0" smtClean="0"/>
              <a:t> acreditem nessa declaração.</a:t>
            </a:r>
          </a:p>
          <a:p>
            <a:pPr marL="342900" indent="-342900" algn="just" eaLnBrk="0" hangingPunct="0">
              <a:spcBef>
                <a:spcPct val="20000"/>
              </a:spcBef>
              <a:buFont typeface="Arial" charset="0"/>
              <a:buChar char="•"/>
            </a:pPr>
            <a:endParaRPr lang="pt-PT" sz="2400" dirty="0" smtClean="0"/>
          </a:p>
          <a:p>
            <a:pPr marL="342900" indent="-342900" algn="just" eaLnBrk="0" hangingPunct="0">
              <a:spcBef>
                <a:spcPct val="20000"/>
              </a:spcBef>
              <a:buFont typeface="Arial" charset="0"/>
              <a:buChar char="•"/>
            </a:pPr>
            <a:r>
              <a:rPr lang="pt-PT" sz="2400" b="1" dirty="0" err="1" smtClean="0"/>
              <a:t>Objetivos</a:t>
            </a:r>
            <a:r>
              <a:rPr lang="pt-PT" sz="2400" b="1" dirty="0" smtClean="0"/>
              <a:t> reais - </a:t>
            </a:r>
            <a:r>
              <a:rPr lang="pt-PT" sz="2400" dirty="0" smtClean="0"/>
              <a:t>objetivos realmente pretendidos pela organização, traduzidos nas ações dos seus membros.</a:t>
            </a:r>
            <a:endParaRPr lang="pt-PT"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algn="ctr"/>
            <a:r>
              <a:rPr lang="en-US" sz="3600" dirty="0" err="1" smtClean="0"/>
              <a:t>Tipos</a:t>
            </a:r>
            <a:r>
              <a:rPr lang="en-US" sz="3600" dirty="0" smtClean="0"/>
              <a:t> de </a:t>
            </a:r>
            <a:r>
              <a:rPr lang="en-US" sz="3600" dirty="0" err="1" smtClean="0"/>
              <a:t>planos</a:t>
            </a:r>
            <a:endParaRPr lang="en-US" sz="3600" dirty="0" smtClean="0">
              <a:latin typeface="Calibri" pitchFamily="34" charset="0"/>
            </a:endParaRPr>
          </a:p>
        </p:txBody>
      </p:sp>
      <p:sp>
        <p:nvSpPr>
          <p:cNvPr id="5" name="Slide Number Placeholder 4"/>
          <p:cNvSpPr>
            <a:spLocks noGrp="1"/>
          </p:cNvSpPr>
          <p:nvPr>
            <p:ph type="sldNum" sz="quarter" idx="12"/>
          </p:nvPr>
        </p:nvSpPr>
        <p:spPr/>
        <p:txBody>
          <a:bodyPr/>
          <a:lstStyle/>
          <a:p>
            <a:r>
              <a:rPr lang="en-US" dirty="0" smtClean="0"/>
              <a:t>8 - </a:t>
            </a:r>
            <a:fld id="{1D72EBF8-7CF5-44B7-B2BF-E22DE4D0703D}" type="slidenum">
              <a:rPr lang="en-US" smtClean="0"/>
              <a:pPr/>
              <a:t>9</a:t>
            </a:fld>
            <a:endParaRPr lang="en-US" dirty="0"/>
          </a:p>
        </p:txBody>
      </p:sp>
      <p:sp>
        <p:nvSpPr>
          <p:cNvPr id="6" name="Footer Placeholder 5"/>
          <p:cNvSpPr>
            <a:spLocks noGrp="1"/>
          </p:cNvSpPr>
          <p:nvPr>
            <p:ph type="ftr" sz="quarter" idx="11"/>
          </p:nvPr>
        </p:nvSpPr>
        <p:spPr>
          <a:xfrm>
            <a:off x="228600" y="6416675"/>
            <a:ext cx="3429000" cy="365125"/>
          </a:xfrm>
        </p:spPr>
        <p:txBody>
          <a:bodyPr/>
          <a:lstStyle/>
          <a:p>
            <a:r>
              <a:rPr lang="en-US" dirty="0" smtClean="0"/>
              <a:t>Copyright © 2016 Pearson Education, Inc</a:t>
            </a:r>
            <a:endParaRPr lang="en-US" dirty="0"/>
          </a:p>
        </p:txBody>
      </p:sp>
      <p:sp>
        <p:nvSpPr>
          <p:cNvPr id="7" name="Rectangle 3"/>
          <p:cNvSpPr txBox="1">
            <a:spLocks/>
          </p:cNvSpPr>
          <p:nvPr/>
        </p:nvSpPr>
        <p:spPr bwMode="auto">
          <a:xfrm>
            <a:off x="457200" y="1828800"/>
            <a:ext cx="8229600" cy="4297363"/>
          </a:xfrm>
          <a:prstGeom prst="rect">
            <a:avLst/>
          </a:prstGeom>
          <a:noFill/>
          <a:ln w="9525">
            <a:noFill/>
            <a:miter lim="800000"/>
            <a:headEnd/>
            <a:tailEnd/>
          </a:ln>
        </p:spPr>
        <p:txBody>
          <a:bodyPr/>
          <a:lstStyle/>
          <a:p>
            <a:pPr eaLnBrk="0" hangingPunct="0">
              <a:spcBef>
                <a:spcPct val="20000"/>
              </a:spcBef>
            </a:pPr>
            <a:r>
              <a:rPr lang="pt-PT" sz="2400" u="sng" dirty="0" smtClean="0"/>
              <a:t>De acordo com a sua abrangência</a:t>
            </a:r>
          </a:p>
          <a:p>
            <a:pPr eaLnBrk="0" hangingPunct="0">
              <a:spcBef>
                <a:spcPct val="20000"/>
              </a:spcBef>
            </a:pPr>
            <a:endParaRPr lang="pt-PT" sz="2400" b="1" dirty="0" smtClean="0"/>
          </a:p>
          <a:p>
            <a:pPr marL="342900" indent="-342900" eaLnBrk="0" hangingPunct="0">
              <a:spcBef>
                <a:spcPct val="20000"/>
              </a:spcBef>
              <a:buFont typeface="Arial" charset="0"/>
              <a:buChar char="•"/>
            </a:pPr>
            <a:r>
              <a:rPr lang="pt-PT" sz="2400" b="1" dirty="0" smtClean="0"/>
              <a:t>Planos estratégicos  - </a:t>
            </a:r>
            <a:r>
              <a:rPr lang="pt-PT" sz="2400" dirty="0" smtClean="0"/>
              <a:t>planos que se aplicam a toda a organização.</a:t>
            </a:r>
          </a:p>
          <a:p>
            <a:pPr marL="342900" indent="-342900" eaLnBrk="0" hangingPunct="0">
              <a:spcBef>
                <a:spcPct val="20000"/>
              </a:spcBef>
              <a:buFont typeface="Arial" charset="0"/>
              <a:buChar char="•"/>
            </a:pPr>
            <a:endParaRPr lang="pt-PT" sz="2400" dirty="0" smtClean="0"/>
          </a:p>
          <a:p>
            <a:pPr marL="342900" indent="-342900" eaLnBrk="0" hangingPunct="0">
              <a:spcBef>
                <a:spcPct val="20000"/>
              </a:spcBef>
              <a:buFont typeface="Arial" charset="0"/>
              <a:buChar char="•"/>
            </a:pPr>
            <a:r>
              <a:rPr lang="pt-PT" sz="2400" b="1" dirty="0" smtClean="0"/>
              <a:t>Planos operacionais - </a:t>
            </a:r>
            <a:r>
              <a:rPr lang="pt-PT" sz="2400" dirty="0" smtClean="0"/>
              <a:t>planos para uma área particular da organização.</a:t>
            </a:r>
            <a:endParaRPr lang="pt-PT" sz="24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1846&quot;&gt;&lt;/object&gt;&lt;object type=&quot;2&quot; unique_id=&quot;11847&quot;&gt;&lt;object type=&quot;3&quot; unique_id=&quot;11848&quot;&gt;&lt;property id=&quot;20148&quot; value=&quot;5&quot;/&gt;&lt;property id=&quot;20300&quot; value=&quot;Slide 1 - &amp;quot;Foundations of Planning&amp;quot;&quot;/&gt;&lt;property id=&quot;20307&quot; value=&quot;256&quot;/&gt;&lt;/object&gt;&lt;object type=&quot;3&quot; unique_id=&quot;11849&quot;&gt;&lt;property id=&quot;20148&quot; value=&quot;5&quot;/&gt;&lt;property id=&quot;20300&quot; value=&quot;Slide 2&quot;/&gt;&lt;property id=&quot;20307&quot; value=&quot;258&quot;/&gt;&lt;/object&gt;&lt;object type=&quot;3&quot; unique_id=&quot;11884&quot;&gt;&lt;property id=&quot;20148&quot; value=&quot;5&quot;/&gt;&lt;property id=&quot;20300&quot; value=&quot;Slide 35&quot;/&gt;&lt;property id=&quot;20307&quot; value=&quot;260&quot;/&gt;&lt;/object&gt;&lt;object type=&quot;3&quot; unique_id=&quot;18011&quot;&gt;&lt;property id=&quot;20148&quot; value=&quot;5&quot;/&gt;&lt;property id=&quot;20300&quot; value=&quot;Slide 3 - &amp;quot;What Is Planning?&amp;quot;&quot;/&gt;&lt;property id=&quot;20307&quot; value=&quot;393&quot;/&gt;&lt;/object&gt;&lt;object type=&quot;3&quot; unique_id=&quot;21127&quot;&gt;&lt;property id=&quot;20148&quot; value=&quot;5&quot;/&gt;&lt;property id=&quot;20300&quot; value=&quot;Slide 4 - &amp;quot;Why Do Managers Plan? &amp;quot;&quot;/&gt;&lt;property id=&quot;20307&quot; value=&quot;455&quot;/&gt;&lt;/object&gt;&lt;object type=&quot;3&quot; unique_id=&quot;21128&quot;&gt;&lt;property id=&quot;20148&quot; value=&quot;5&quot;/&gt;&lt;property id=&quot;20300&quot; value=&quot;Slide 5 - &amp;quot;Planning and Performance&amp;quot;&quot;/&gt;&lt;property id=&quot;20307&quot; value=&quot;466&quot;/&gt;&lt;/object&gt;&lt;object type=&quot;3&quot; unique_id=&quot;21129&quot;&gt;&lt;property id=&quot;20148&quot; value=&quot;5&quot;/&gt;&lt;property id=&quot;20300&quot; value=&quot;Slide 6 - &amp;quot;Goals and Plans&amp;quot;&quot;/&gt;&lt;property id=&quot;20307&quot; value=&quot;457&quot;/&gt;&lt;/object&gt;&lt;object type=&quot;3&quot; unique_id=&quot;21130&quot;&gt;&lt;property id=&quot;20148&quot; value=&quot;5&quot;/&gt;&lt;property id=&quot;20300&quot; value=&quot;Slide 7 - &amp;quot;Types of Goals&amp;quot;&quot;/&gt;&lt;property id=&quot;20307&quot; value=&quot;467&quot;/&gt;&lt;/object&gt;&lt;object type=&quot;3&quot; unique_id=&quot;21131&quot;&gt;&lt;property id=&quot;20148&quot; value=&quot;5&quot;/&gt;&lt;property id=&quot;20300&quot; value=&quot;Slide 8 - &amp;quot;Types of Goals (cont.)&amp;quot;&quot;/&gt;&lt;property id=&quot;20307&quot; value=&quot;465&quot;/&gt;&lt;/object&gt;&lt;object type=&quot;3&quot; unique_id=&quot;21132&quot;&gt;&lt;property id=&quot;20148&quot; value=&quot;5&quot;/&gt;&lt;property id=&quot;20300&quot; value=&quot;Slide 9 - &amp;quot;Types of Plans&amp;quot;&quot;/&gt;&lt;property id=&quot;20307&quot; value=&quot;471&quot;/&gt;&lt;/object&gt;&lt;object type=&quot;3&quot; unique_id=&quot;21133&quot;&gt;&lt;property id=&quot;20148&quot; value=&quot;5&quot;/&gt;&lt;property id=&quot;20300&quot; value=&quot;Slide 10 - &amp;quot;Types of Plans (cont.)&amp;quot;&quot;/&gt;&lt;property id=&quot;20307&quot; value=&quot;464&quot;/&gt;&lt;/object&gt;&lt;object type=&quot;3&quot; unique_id=&quot;21134&quot;&gt;&lt;property id=&quot;20148&quot; value=&quot;5&quot;/&gt;&lt;property id=&quot;20300&quot; value=&quot;Slide 11 - &amp;quot;Types of Plans (cont.)&amp;quot;&quot;/&gt;&lt;property id=&quot;20307&quot; value=&quot;468&quot;/&gt;&lt;/object&gt;&lt;object type=&quot;3&quot; unique_id=&quot;21135&quot;&gt;&lt;property id=&quot;20148&quot; value=&quot;5&quot;/&gt;&lt;property id=&quot;20300&quot; value=&quot;Slide 12 - &amp;quot;Exhibit 8-1&amp;#x0D;&amp;#x0A;Types of Plans&amp;quot;&quot;/&gt;&lt;property id=&quot;20307&quot; value=&quot;469&quot;/&gt;&lt;/object&gt;&lt;object type=&quot;3&quot; unique_id=&quot;21136&quot;&gt;&lt;property id=&quot;20148&quot; value=&quot;5&quot;/&gt;&lt;property id=&quot;20300&quot; value=&quot;Slide 13 - &amp;quot;Approaches to Setting Goals&amp;quot;&quot;/&gt;&lt;property id=&quot;20307&quot; value=&quot;463&quot;/&gt;&lt;/object&gt;&lt;object type=&quot;3&quot; unique_id=&quot;21137&quot;&gt;&lt;property id=&quot;20148&quot; value=&quot;5&quot;/&gt;&lt;property id=&quot;20300&quot; value=&quot;Slide 14 - &amp;quot;Exhibit 8-2&amp;#x0D;&amp;#x0A;The Downside of Traditional Goal-Setting&amp;quot;&quot;/&gt;&lt;property id=&quot;20307&quot; value=&quot;462&quot;/&gt;&lt;/object&gt;&lt;object type=&quot;3&quot; unique_id=&quot;21138&quot;&gt;&lt;property id=&quot;20148&quot; value=&quot;5&quot;/&gt;&lt;property id=&quot;20300&quot; value=&quot;Slide 15 - &amp;quot;Approaches to Setting Goals (cont.)&amp;quot;&quot;/&gt;&lt;property id=&quot;20307&quot; value=&quot;456&quot;/&gt;&lt;/object&gt;&lt;object type=&quot;3&quot; unique_id=&quot;21139&quot;&gt;&lt;property id=&quot;20148&quot; value=&quot;5&quot;/&gt;&lt;property id=&quot;20300&quot; value=&quot;Slide 16 - &amp;quot;Exhibit 8-3 Steps in MBO&amp;quot;&quot;/&gt;&lt;property id=&quot;20307&quot; value=&quot;473&quot;/&gt;&lt;/object&gt;&lt;object type=&quot;3&quot; unique_id=&quot;21140&quot;&gt;&lt;property id=&quot;20148&quot; value=&quot;5&quot;/&gt;&lt;property id=&quot;20300&quot; value=&quot;Slide 17 - &amp;quot;Steps in Goal-Setting&amp;quot;&quot;/&gt;&lt;property id=&quot;20307&quot; value=&quot;472&quot;/&gt;&lt;/object&gt;&lt;object type=&quot;3&quot; unique_id=&quot;21141&quot;&gt;&lt;property id=&quot;20148&quot; value=&quot;5&quot;/&gt;&lt;property id=&quot;20300&quot; value=&quot;Slide 20 - &amp;quot;Contingency Factors in Planning&amp;quot;&quot;/&gt;&lt;property id=&quot;20307&quot; value=&quot;470&quot;/&gt;&lt;/object&gt;&lt;object type=&quot;3&quot; unique_id=&quot;21142&quot;&gt;&lt;property id=&quot;20148&quot; value=&quot;5&quot;/&gt;&lt;property id=&quot;20300&quot; value=&quot;Slide 21 - &amp;quot;Exhibit 8-5&amp;#x0D;&amp;#x0A;Planning and Organizational Level&amp;quot;&quot;/&gt;&lt;property id=&quot;20307&quot; value=&quot;461&quot;/&gt;&lt;/object&gt;&lt;object type=&quot;3&quot; unique_id=&quot;21143&quot;&gt;&lt;property id=&quot;20148&quot; value=&quot;5&quot;/&gt;&lt;property id=&quot;20300&quot; value=&quot;Slide 27 - &amp;quot;Review Learning Outcome 8.2&amp;quot;&quot;/&gt;&lt;property id=&quot;20307&quot; value=&quot;460&quot;/&gt;&lt;/object&gt;&lt;object type=&quot;3&quot; unique_id=&quot;21144&quot;&gt;&lt;property id=&quot;20148&quot; value=&quot;5&quot;/&gt;&lt;property id=&quot;20300&quot; value=&quot;Slide 28 - &amp;quot;Review Learning Outcome 8.2 (cont.)&amp;quot;&quot;/&gt;&lt;property id=&quot;20307&quot; value=&quot;459&quot;/&gt;&lt;/object&gt;&lt;object type=&quot;3&quot; unique_id=&quot;21145&quot;&gt;&lt;property id=&quot;20148&quot; value=&quot;5&quot;/&gt;&lt;property id=&quot;20300&quot; value=&quot;Slide 29 - &amp;quot;Review Learning Outcome 8.2 (cont.)&amp;quot;&quot;/&gt;&lt;property id=&quot;20307&quot; value=&quot;458&quot;/&gt;&lt;/object&gt;&lt;object type=&quot;3&quot; unique_id=&quot;21361&quot;&gt;&lt;property id=&quot;20148&quot; value=&quot;5&quot;/&gt;&lt;property id=&quot;20300&quot; value=&quot;Slide 23 - &amp;quot;Approaches to Planning&amp;quot;&quot;/&gt;&lt;property id=&quot;20307&quot; value=&quot;474&quot;/&gt;&lt;/object&gt;&lt;object type=&quot;3&quot; unique_id=&quot;21362&quot;&gt;&lt;property id=&quot;20148&quot; value=&quot;5&quot;/&gt;&lt;property id=&quot;20300&quot; value=&quot;Slide 24 - &amp;quot;Contemporary Issues in Planning&amp;quot;&quot;/&gt;&lt;property id=&quot;20307&quot; value=&quot;478&quot;/&gt;&lt;/object&gt;&lt;object type=&quot;3&quot; unique_id=&quot;21363&quot;&gt;&lt;property id=&quot;20148&quot; value=&quot;5&quot;/&gt;&lt;property id=&quot;20300&quot; value=&quot;Slide 19 - &amp;quot;Exhibit 8-4&amp;#x0D;&amp;#x0A;Well-Written Goals&amp;quot;&quot;/&gt;&lt;property id=&quot;20307&quot; value=&quot;477&quot;/&gt;&lt;/object&gt;&lt;object type=&quot;3&quot; unique_id=&quot;21364&quot;&gt;&lt;property id=&quot;20148&quot; value=&quot;5&quot;/&gt;&lt;property id=&quot;20300&quot; value=&quot;Slide 25 - &amp;quot;Contemporary Issues in Planning (cont.)&amp;quot;&quot;/&gt;&lt;property id=&quot;20307&quot; value=&quot;476&quot;/&gt;&lt;/object&gt;&lt;object type=&quot;3&quot; unique_id=&quot;21365&quot;&gt;&lt;property id=&quot;20148&quot; value=&quot;5&quot;/&gt;&lt;property id=&quot;20300&quot; value=&quot;Slide 26 - &amp;quot;Review Learning Outcome 8.1&amp;quot;&quot;/&gt;&lt;property id=&quot;20307&quot; value=&quot;475&quot;/&gt;&lt;/object&gt;&lt;object type=&quot;3&quot; unique_id=&quot;21583&quot;&gt;&lt;property id=&quot;20148&quot; value=&quot;5&quot;/&gt;&lt;property id=&quot;20300&quot; value=&quot;Slide 30 - &amp;quot;Review Learning Outcome 8.3&amp;quot;&quot;/&gt;&lt;property id=&quot;20307&quot; value=&quot;482&quot;/&gt;&lt;/object&gt;&lt;object type=&quot;3&quot; unique_id=&quot;21584&quot;&gt;&lt;property id=&quot;20148&quot; value=&quot;5&quot;/&gt;&lt;property id=&quot;20300&quot; value=&quot;Slide 31 - &amp;quot;Review Learning Outcome 8.3 (cont.)&amp;quot;&quot;/&gt;&lt;property id=&quot;20307&quot; value=&quot;481&quot;/&gt;&lt;/object&gt;&lt;object type=&quot;3&quot; unique_id=&quot;21585&quot;&gt;&lt;property id=&quot;20148&quot; value=&quot;5&quot;/&gt;&lt;property id=&quot;20300&quot; value=&quot;Slide 32 - &amp;quot;Review Learning Outcome 8.3 (cont.)&amp;quot;&quot;/&gt;&lt;property id=&quot;20307&quot; value=&quot;480&quot;/&gt;&lt;/object&gt;&lt;object type=&quot;3&quot; unique_id=&quot;21586&quot;&gt;&lt;property id=&quot;20148&quot; value=&quot;5&quot;/&gt;&lt;property id=&quot;20300&quot; value=&quot;Slide 33 - &amp;quot;Review Learning Outcome 8.3 (cont.)&amp;quot;&quot;/&gt;&lt;property id=&quot;20307&quot; value=&quot;484&quot;/&gt;&lt;/object&gt;&lt;object type=&quot;3&quot; unique_id=&quot;21587&quot;&gt;&lt;property id=&quot;20148&quot; value=&quot;5&quot;/&gt;&lt;property id=&quot;20300&quot; value=&quot;Slide 34 - &amp;quot;Review Learning Outcome 8.4&amp;quot;&quot;/&gt;&lt;property id=&quot;20307&quot; value=&quot;479&quot;/&gt;&lt;/object&gt;&lt;object type=&quot;3&quot; unique_id=&quot;21765&quot;&gt;&lt;property id=&quot;20148&quot; value=&quot;5&quot;/&gt;&lt;property id=&quot;20300&quot; value=&quot;Slide 18 - &amp;quot;Steps in Goal-Setting (cont.)&amp;quot;&quot;/&gt;&lt;property id=&quot;20307&quot; value=&quot;485&quot;/&gt;&lt;/object&gt;&lt;object type=&quot;3&quot; unique_id=&quot;21766&quot;&gt;&lt;property id=&quot;20148&quot; value=&quot;5&quot;/&gt;&lt;property id=&quot;20300&quot; value=&quot;Slide 22 - &amp;quot;Contingency Factors in Planning (cont.)&amp;quot;&quot;/&gt;&lt;property id=&quot;20307&quot; value=&quot;486&quot;/&gt;&lt;/object&gt;&lt;/object&gt;&lt;/object&gt;&lt;/database&gt;"/>
  <p:tag name="SECTOMILLISECCONVERTED" val="1"/>
</p:tagLst>
</file>

<file path=ppt/theme/theme1.xml><?xml version="1.0" encoding="utf-8"?>
<a:theme xmlns:a="http://schemas.openxmlformats.org/drawingml/2006/main" name="mgmt12e (1)">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4_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mgmt12e (1)</Template>
  <TotalTime>17068</TotalTime>
  <Words>3304</Words>
  <Application>Microsoft Office PowerPoint</Application>
  <PresentationFormat>On-screen Show (4:3)</PresentationFormat>
  <Paragraphs>273</Paragraphs>
  <Slides>26</Slides>
  <Notes>24</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26</vt:i4>
      </vt:variant>
    </vt:vector>
  </HeadingPairs>
  <TitlesOfParts>
    <vt:vector size="36" baseType="lpstr">
      <vt:lpstr>Arial</vt:lpstr>
      <vt:lpstr>Calibri</vt:lpstr>
      <vt:lpstr>Gill Sans MT</vt:lpstr>
      <vt:lpstr>HelveticaNeue-Bold</vt:lpstr>
      <vt:lpstr>HelveticaNeue-Light</vt:lpstr>
      <vt:lpstr>Wingdings 3</vt:lpstr>
      <vt:lpstr>mgmt12e (1)</vt:lpstr>
      <vt:lpstr>3_Office Theme</vt:lpstr>
      <vt:lpstr>4_Office Theme</vt:lpstr>
      <vt:lpstr>Urban Pop</vt:lpstr>
      <vt:lpstr>Planeamento </vt:lpstr>
      <vt:lpstr>Objetivos</vt:lpstr>
      <vt:lpstr>O que é o planeamento?</vt:lpstr>
      <vt:lpstr>Finalidades do planeamento </vt:lpstr>
      <vt:lpstr>Relação entre planeamento e desempenho</vt:lpstr>
      <vt:lpstr>Como é que os gestores planeiam</vt:lpstr>
      <vt:lpstr>Tipos de objetivos</vt:lpstr>
      <vt:lpstr>Tipos de objetivos (cont.)</vt:lpstr>
      <vt:lpstr>Tipos de planos</vt:lpstr>
      <vt:lpstr>Tipos de Planos (cont.)</vt:lpstr>
      <vt:lpstr>Tipos de Planos (cont.)</vt:lpstr>
      <vt:lpstr>Tipos de Planos (cont.)</vt:lpstr>
      <vt:lpstr>figura 8-1 Tipos de Planos</vt:lpstr>
      <vt:lpstr>Abordagens sobre o  estabelecimento de objetivos</vt:lpstr>
      <vt:lpstr>figura 8-2 desvantagens da abordagem tradicional</vt:lpstr>
      <vt:lpstr>Abordagens sobre o  estabelecimento de objetivos (cont.)</vt:lpstr>
      <vt:lpstr>figura 8-3  Os passos Da GPO (MBO)</vt:lpstr>
      <vt:lpstr>Passos para o estabelecimento de objetivos</vt:lpstr>
      <vt:lpstr>figura 8-4 características dos objetivos bem definidos</vt:lpstr>
      <vt:lpstr>Fatores contingenciais no planeamento</vt:lpstr>
      <vt:lpstr>figura 8-5 Planeamento e nível Organizacional</vt:lpstr>
      <vt:lpstr>Fatores contingenciais no planeamento (cont.)</vt:lpstr>
      <vt:lpstr>Abordagens ao planeamento</vt:lpstr>
      <vt:lpstr>Tópicos atuais sobre o planeamento</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 Robinson</dc:creator>
  <cp:lastModifiedBy>Eduarda Soares</cp:lastModifiedBy>
  <cp:revision>233</cp:revision>
  <dcterms:created xsi:type="dcterms:W3CDTF">2012-10-07T22:51:25Z</dcterms:created>
  <dcterms:modified xsi:type="dcterms:W3CDTF">2016-09-13T11:04:11Z</dcterms:modified>
</cp:coreProperties>
</file>